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49" r:id="rId2"/>
  </p:sldMasterIdLst>
  <p:notesMasterIdLst>
    <p:notesMasterId r:id="rId25"/>
  </p:notesMasterIdLst>
  <p:handoutMasterIdLst>
    <p:handoutMasterId r:id="rId26"/>
  </p:handoutMasterIdLst>
  <p:sldIdLst>
    <p:sldId id="272" r:id="rId3"/>
    <p:sldId id="318" r:id="rId4"/>
    <p:sldId id="357" r:id="rId5"/>
    <p:sldId id="358" r:id="rId6"/>
    <p:sldId id="359" r:id="rId7"/>
    <p:sldId id="360" r:id="rId8"/>
    <p:sldId id="361" r:id="rId9"/>
    <p:sldId id="362" r:id="rId10"/>
    <p:sldId id="379" r:id="rId11"/>
    <p:sldId id="364" r:id="rId12"/>
    <p:sldId id="365" r:id="rId13"/>
    <p:sldId id="380" r:id="rId14"/>
    <p:sldId id="368" r:id="rId15"/>
    <p:sldId id="369" r:id="rId16"/>
    <p:sldId id="378" r:id="rId17"/>
    <p:sldId id="370" r:id="rId18"/>
    <p:sldId id="375" r:id="rId19"/>
    <p:sldId id="371" r:id="rId20"/>
    <p:sldId id="372" r:id="rId21"/>
    <p:sldId id="341" r:id="rId22"/>
    <p:sldId id="376" r:id="rId23"/>
    <p:sldId id="377" r:id="rId24"/>
  </p:sldIdLst>
  <p:sldSz cx="10080625" cy="7559675"/>
  <p:notesSz cx="6797675" cy="9928225"/>
  <p:custDataLst>
    <p:tags r:id="rId27"/>
  </p:custDataLst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8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658">
          <p15:clr>
            <a:srgbClr val="A4A3A4"/>
          </p15:clr>
        </p15:guide>
        <p15:guide id="2" pos="192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9900"/>
    <a:srgbClr val="00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5183" autoAdjust="0"/>
  </p:normalViewPr>
  <p:slideViewPr>
    <p:cSldViewPr>
      <p:cViewPr>
        <p:scale>
          <a:sx n="64" d="100"/>
          <a:sy n="64" d="100"/>
        </p:scale>
        <p:origin x="-1147" y="91"/>
      </p:cViewPr>
      <p:guideLst>
        <p:guide orient="horz" pos="158"/>
        <p:guide pos="2903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nierim.ZALF-AD\AppData\Local\Temp\20150331%20hhr%20Auswertung%20der%20TN%20an%20RW%20und%20S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Participants of regional seminars</a:t>
            </a:r>
          </a:p>
        </c:rich>
      </c:tx>
      <c:layout>
        <c:manualLayout>
          <c:xMode val="edge"/>
          <c:yMode val="edge"/>
          <c:x val="0.227883107150053"/>
          <c:y val="1.706799602911504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cat>
            <c:strRef>
              <c:f>Numbers!$A$10:$A$12</c:f>
              <c:strCache>
                <c:ptCount val="3"/>
                <c:pt idx="0">
                  <c:v>Copenhagen</c:v>
                </c:pt>
                <c:pt idx="1">
                  <c:v>Paris</c:v>
                </c:pt>
                <c:pt idx="2">
                  <c:v>Krakow</c:v>
                </c:pt>
              </c:strCache>
            </c:strRef>
          </c:cat>
          <c:val>
            <c:numRef>
              <c:f>Numbers!$B$10:$B$12</c:f>
              <c:numCache>
                <c:formatCode>General</c:formatCode>
                <c:ptCount val="3"/>
                <c:pt idx="0">
                  <c:v>43</c:v>
                </c:pt>
                <c:pt idx="1">
                  <c:v>51</c:v>
                </c:pt>
                <c:pt idx="2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031104"/>
        <c:axId val="6922624"/>
      </c:barChart>
      <c:catAx>
        <c:axId val="36031104"/>
        <c:scaling>
          <c:orientation val="minMax"/>
        </c:scaling>
        <c:delete val="0"/>
        <c:axPos val="b"/>
        <c:majorTickMark val="none"/>
        <c:minorTickMark val="none"/>
        <c:tickLblPos val="nextTo"/>
        <c:crossAx val="6922624"/>
        <c:crosses val="autoZero"/>
        <c:auto val="1"/>
        <c:lblAlgn val="ctr"/>
        <c:lblOffset val="100"/>
        <c:noMultiLvlLbl val="0"/>
      </c:catAx>
      <c:valAx>
        <c:axId val="69226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6031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Numbers of </a:t>
            </a:r>
            <a:r>
              <a:rPr lang="en-US" dirty="0" smtClean="0"/>
              <a:t>representatives per </a:t>
            </a:r>
            <a:r>
              <a:rPr lang="en-US" dirty="0"/>
              <a:t>country </a:t>
            </a:r>
            <a:r>
              <a:rPr lang="en-US" dirty="0" smtClean="0"/>
              <a:t>in </a:t>
            </a:r>
            <a:r>
              <a:rPr lang="en-US" dirty="0"/>
              <a:t>regional workshops</a:t>
            </a:r>
          </a:p>
        </c:rich>
      </c:tx>
      <c:layout>
        <c:manualLayout>
          <c:xMode val="edge"/>
          <c:yMode val="edge"/>
          <c:x val="6.0891356633312403E-2"/>
          <c:y val="5.292010933336174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solidFill>
                <a:srgbClr val="92D050"/>
              </a:solidFill>
            </a:ln>
          </c:spPr>
          <c:invertIfNegative val="0"/>
          <c:cat>
            <c:strRef>
              <c:f>Countries!$Q$17:$Q$42</c:f>
              <c:strCache>
                <c:ptCount val="26"/>
                <c:pt idx="0">
                  <c:v>Austria</c:v>
                </c:pt>
                <c:pt idx="1">
                  <c:v>Belgium</c:v>
                </c:pt>
                <c:pt idx="2">
                  <c:v>Bulgaria</c:v>
                </c:pt>
                <c:pt idx="3">
                  <c:v>Cameroon</c:v>
                </c:pt>
                <c:pt idx="4">
                  <c:v>Cyprus</c:v>
                </c:pt>
                <c:pt idx="5">
                  <c:v>Czech Republic</c:v>
                </c:pt>
                <c:pt idx="6">
                  <c:v>Denmark</c:v>
                </c:pt>
                <c:pt idx="7">
                  <c:v>Estonia</c:v>
                </c:pt>
                <c:pt idx="8">
                  <c:v>Finland</c:v>
                </c:pt>
                <c:pt idx="9">
                  <c:v>France</c:v>
                </c:pt>
                <c:pt idx="10">
                  <c:v>Germany</c:v>
                </c:pt>
                <c:pt idx="11">
                  <c:v>Greece</c:v>
                </c:pt>
                <c:pt idx="12">
                  <c:v>Hungary</c:v>
                </c:pt>
                <c:pt idx="13">
                  <c:v>Ireland</c:v>
                </c:pt>
                <c:pt idx="14">
                  <c:v>Italy</c:v>
                </c:pt>
                <c:pt idx="15">
                  <c:v>Latvia</c:v>
                </c:pt>
                <c:pt idx="16">
                  <c:v>Lithuania</c:v>
                </c:pt>
                <c:pt idx="17">
                  <c:v>The Netherlands</c:v>
                </c:pt>
                <c:pt idx="18">
                  <c:v>Poland</c:v>
                </c:pt>
                <c:pt idx="19">
                  <c:v>Portugal</c:v>
                </c:pt>
                <c:pt idx="20">
                  <c:v>Romania</c:v>
                </c:pt>
                <c:pt idx="21">
                  <c:v>Slovakia</c:v>
                </c:pt>
                <c:pt idx="22">
                  <c:v>Slovenia</c:v>
                </c:pt>
                <c:pt idx="23">
                  <c:v>Spain</c:v>
                </c:pt>
                <c:pt idx="24">
                  <c:v>Sweden</c:v>
                </c:pt>
                <c:pt idx="25">
                  <c:v>UK</c:v>
                </c:pt>
              </c:strCache>
            </c:strRef>
          </c:cat>
          <c:val>
            <c:numRef>
              <c:f>Countries!$R$17:$R$42</c:f>
              <c:numCache>
                <c:formatCode>General</c:formatCode>
                <c:ptCount val="26"/>
                <c:pt idx="0">
                  <c:v>2</c:v>
                </c:pt>
                <c:pt idx="1">
                  <c:v>6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7</c:v>
                </c:pt>
                <c:pt idx="7">
                  <c:v>3</c:v>
                </c:pt>
                <c:pt idx="8">
                  <c:v>2</c:v>
                </c:pt>
                <c:pt idx="9">
                  <c:v>23</c:v>
                </c:pt>
                <c:pt idx="10">
                  <c:v>16</c:v>
                </c:pt>
                <c:pt idx="11">
                  <c:v>4</c:v>
                </c:pt>
                <c:pt idx="12">
                  <c:v>3</c:v>
                </c:pt>
                <c:pt idx="13">
                  <c:v>3</c:v>
                </c:pt>
                <c:pt idx="14">
                  <c:v>9</c:v>
                </c:pt>
                <c:pt idx="15">
                  <c:v>2</c:v>
                </c:pt>
                <c:pt idx="16">
                  <c:v>13</c:v>
                </c:pt>
                <c:pt idx="17">
                  <c:v>3</c:v>
                </c:pt>
                <c:pt idx="18">
                  <c:v>19</c:v>
                </c:pt>
                <c:pt idx="19">
                  <c:v>6</c:v>
                </c:pt>
                <c:pt idx="20">
                  <c:v>1</c:v>
                </c:pt>
                <c:pt idx="21">
                  <c:v>4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005184"/>
        <c:axId val="37006720"/>
      </c:barChart>
      <c:catAx>
        <c:axId val="37005184"/>
        <c:scaling>
          <c:orientation val="minMax"/>
        </c:scaling>
        <c:delete val="0"/>
        <c:axPos val="b"/>
        <c:majorTickMark val="out"/>
        <c:minorTickMark val="none"/>
        <c:tickLblPos val="nextTo"/>
        <c:crossAx val="37006720"/>
        <c:crosses val="autoZero"/>
        <c:auto val="1"/>
        <c:lblAlgn val="ctr"/>
        <c:lblOffset val="100"/>
        <c:noMultiLvlLbl val="0"/>
      </c:catAx>
      <c:valAx>
        <c:axId val="37006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005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en-US">
                <a:solidFill>
                  <a:schemeClr val="tx1"/>
                </a:solidFill>
              </a:rPr>
              <a:t>Participants organisational affiliation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Organisation!$J$2</c:f>
              <c:strCache>
                <c:ptCount val="1"/>
                <c:pt idx="0">
                  <c:v>Advisory Service</c:v>
                </c:pt>
              </c:strCache>
            </c:strRef>
          </c:tx>
          <c:invertIfNegative val="0"/>
          <c:cat>
            <c:strRef>
              <c:f>Organisation!$K$1:$M$1</c:f>
              <c:strCache>
                <c:ptCount val="3"/>
                <c:pt idx="0">
                  <c:v>Copenhagen</c:v>
                </c:pt>
                <c:pt idx="1">
                  <c:v>Paris</c:v>
                </c:pt>
                <c:pt idx="2">
                  <c:v>Krakow</c:v>
                </c:pt>
              </c:strCache>
            </c:strRef>
          </c:cat>
          <c:val>
            <c:numRef>
              <c:f>Organisation!$K$2:$M$2</c:f>
              <c:numCache>
                <c:formatCode>General</c:formatCode>
                <c:ptCount val="3"/>
                <c:pt idx="0">
                  <c:v>17</c:v>
                </c:pt>
                <c:pt idx="1">
                  <c:v>5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Organisation!$J$3</c:f>
              <c:strCache>
                <c:ptCount val="1"/>
                <c:pt idx="0">
                  <c:v>University</c:v>
                </c:pt>
              </c:strCache>
            </c:strRef>
          </c:tx>
          <c:invertIfNegative val="0"/>
          <c:cat>
            <c:strRef>
              <c:f>Organisation!$K$1:$M$1</c:f>
              <c:strCache>
                <c:ptCount val="3"/>
                <c:pt idx="0">
                  <c:v>Copenhagen</c:v>
                </c:pt>
                <c:pt idx="1">
                  <c:v>Paris</c:v>
                </c:pt>
                <c:pt idx="2">
                  <c:v>Krakow</c:v>
                </c:pt>
              </c:strCache>
            </c:strRef>
          </c:cat>
          <c:val>
            <c:numRef>
              <c:f>Organisation!$K$3:$M$3</c:f>
              <c:numCache>
                <c:formatCode>General</c:formatCode>
                <c:ptCount val="3"/>
                <c:pt idx="0">
                  <c:v>20</c:v>
                </c:pt>
                <c:pt idx="1">
                  <c:v>29</c:v>
                </c:pt>
                <c:pt idx="2">
                  <c:v>21</c:v>
                </c:pt>
              </c:numCache>
            </c:numRef>
          </c:val>
        </c:ser>
        <c:ser>
          <c:idx val="2"/>
          <c:order val="2"/>
          <c:tx>
            <c:strRef>
              <c:f>Organisation!$J$4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Organisation!$K$1:$M$1</c:f>
              <c:strCache>
                <c:ptCount val="3"/>
                <c:pt idx="0">
                  <c:v>Copenhagen</c:v>
                </c:pt>
                <c:pt idx="1">
                  <c:v>Paris</c:v>
                </c:pt>
                <c:pt idx="2">
                  <c:v>Krakow</c:v>
                </c:pt>
              </c:strCache>
            </c:strRef>
          </c:cat>
          <c:val>
            <c:numRef>
              <c:f>Organisation!$K$4:$M$4</c:f>
              <c:numCache>
                <c:formatCode>General</c:formatCode>
                <c:ptCount val="3"/>
                <c:pt idx="0">
                  <c:v>6</c:v>
                </c:pt>
                <c:pt idx="1">
                  <c:v>17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436608"/>
        <c:axId val="36987264"/>
      </c:barChart>
      <c:catAx>
        <c:axId val="36436608"/>
        <c:scaling>
          <c:orientation val="minMax"/>
        </c:scaling>
        <c:delete val="0"/>
        <c:axPos val="b"/>
        <c:majorTickMark val="out"/>
        <c:minorTickMark val="none"/>
        <c:tickLblPos val="nextTo"/>
        <c:crossAx val="36987264"/>
        <c:crosses val="autoZero"/>
        <c:auto val="1"/>
        <c:lblAlgn val="ctr"/>
        <c:lblOffset val="100"/>
        <c:noMultiLvlLbl val="0"/>
      </c:catAx>
      <c:valAx>
        <c:axId val="36987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4366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26" cy="496780"/>
          </a:xfrm>
          <a:prstGeom prst="rect">
            <a:avLst/>
          </a:prstGeom>
        </p:spPr>
        <p:txBody>
          <a:bodyPr vert="horz" lIns="83791" tIns="41895" rIns="83791" bIns="41895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923" y="1"/>
            <a:ext cx="2946326" cy="496780"/>
          </a:xfrm>
          <a:prstGeom prst="rect">
            <a:avLst/>
          </a:prstGeom>
        </p:spPr>
        <p:txBody>
          <a:bodyPr vert="horz" lIns="83791" tIns="41895" rIns="83791" bIns="41895" rtlCol="0"/>
          <a:lstStyle>
            <a:lvl1pPr algn="r">
              <a:defRPr sz="1100"/>
            </a:lvl1pPr>
          </a:lstStyle>
          <a:p>
            <a:fld id="{2DA4BEC2-C2F9-45D8-AF2D-FFF149E78141}" type="datetimeFigureOut">
              <a:rPr lang="fr-FR" smtClean="0"/>
              <a:t>28/05/2015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971"/>
            <a:ext cx="2946326" cy="496779"/>
          </a:xfrm>
          <a:prstGeom prst="rect">
            <a:avLst/>
          </a:prstGeom>
        </p:spPr>
        <p:txBody>
          <a:bodyPr vert="horz" lIns="83791" tIns="41895" rIns="83791" bIns="41895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923" y="9429971"/>
            <a:ext cx="2946326" cy="496779"/>
          </a:xfrm>
          <a:prstGeom prst="rect">
            <a:avLst/>
          </a:prstGeom>
        </p:spPr>
        <p:txBody>
          <a:bodyPr vert="horz" lIns="83791" tIns="41895" rIns="83791" bIns="41895" rtlCol="0" anchor="b"/>
          <a:lstStyle>
            <a:lvl1pPr algn="r">
              <a:defRPr sz="1100"/>
            </a:lvl1pPr>
          </a:lstStyle>
          <a:p>
            <a:fld id="{C7BC8582-8F48-4337-9D71-5E58B702FC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89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5650"/>
            <a:ext cx="4959350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81" y="4715723"/>
            <a:ext cx="5437284" cy="446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1"/>
            <a:ext cx="2949181" cy="49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663346" algn="l"/>
                <a:tab pos="1326692" algn="l"/>
                <a:tab pos="1990039" algn="l"/>
                <a:tab pos="265338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47068" y="1"/>
            <a:ext cx="2949181" cy="49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663346" algn="l"/>
                <a:tab pos="1326692" algn="l"/>
                <a:tab pos="1990039" algn="l"/>
                <a:tab pos="265338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431446"/>
            <a:ext cx="2949181" cy="49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663346" algn="l"/>
                <a:tab pos="1326692" algn="l"/>
                <a:tab pos="1990039" algn="l"/>
                <a:tab pos="265338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47068" y="9431446"/>
            <a:ext cx="2949181" cy="49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663346" algn="l"/>
                <a:tab pos="1326692" algn="l"/>
                <a:tab pos="1990039" algn="l"/>
                <a:tab pos="265338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fld id="{A49B7D2C-204B-4131-BB36-799D6C027A9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9935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eaLnBrk="0"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eaLnBrk="0"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eaLnBrk="0"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eaLnBrk="0"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04255" indent="-209477" defTabSz="411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723211" indent="-209477" defTabSz="411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142166" indent="-209477" defTabSz="411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561122" indent="-209477" defTabSz="411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20CE1EB6-DECD-4619-BE0C-477A023185E4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1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83" y="4715723"/>
            <a:ext cx="5438711" cy="446806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72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Times New Roman" pitchFamily="18" charset="0"/>
            </a:endParaRPr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216" indent="-228565" defTabSz="4491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347" indent="-228565" defTabSz="4491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8477" indent="-228565" defTabSz="4491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5607" indent="-228565" defTabSz="4491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69D3B98-3FF4-46AE-8D02-D213C873A36F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10</a:t>
            </a:fld>
            <a:endParaRPr lang="de-DE" altLang="de-DE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Times New Roman" pitchFamily="18" charset="0"/>
            </a:endParaRPr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216" indent="-228565" defTabSz="4491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347" indent="-228565" defTabSz="4491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8477" indent="-228565" defTabSz="4491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5607" indent="-228565" defTabSz="4491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69D3B98-3FF4-46AE-8D02-D213C873A36F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11</a:t>
            </a:fld>
            <a:endParaRPr lang="de-DE" altLang="de-DE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Times New Roman" pitchFamily="18" charset="0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216" indent="-228565" defTabSz="4491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347" indent="-228565" defTabSz="4491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8477" indent="-228565" defTabSz="4491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5607" indent="-228565" defTabSz="4491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881FECF1-599F-47B8-90BF-D7E7185C9D92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12</a:t>
            </a:fld>
            <a:endParaRPr lang="de-DE" altLang="de-DE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easy </a:t>
            </a:r>
            <a:r>
              <a:rPr lang="de-DE" dirty="0" err="1" smtClean="0"/>
              <a:t>aggregation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comparative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possible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49B7D2C-204B-4131-BB36-799D6C027A91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19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Here</a:t>
            </a:r>
            <a:r>
              <a:rPr lang="de-DE" dirty="0" smtClean="0"/>
              <a:t>, dominant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meant</a:t>
            </a:r>
            <a:r>
              <a:rPr lang="de-DE" dirty="0" smtClean="0"/>
              <a:t> in </a:t>
            </a:r>
            <a:r>
              <a:rPr lang="de-DE" dirty="0" err="1" smtClean="0"/>
              <a:t>terms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providers</a:t>
            </a:r>
            <a:r>
              <a:rPr lang="de-DE" dirty="0" smtClean="0"/>
              <a:t> not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financiation</a:t>
            </a:r>
            <a:r>
              <a:rPr lang="de-DE" dirty="0" smtClean="0"/>
              <a:t> - Public </a:t>
            </a:r>
            <a:r>
              <a:rPr lang="de-DE" dirty="0" err="1" smtClean="0"/>
              <a:t>means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  <a:r>
              <a:rPr lang="de-DE" dirty="0" err="1" smtClean="0"/>
              <a:t>administration</a:t>
            </a:r>
            <a:r>
              <a:rPr lang="de-DE" baseline="0" dirty="0" smtClean="0"/>
              <a:t> </a:t>
            </a:r>
          </a:p>
          <a:p>
            <a:r>
              <a:rPr lang="de-DE" baseline="0" dirty="0" smtClean="0"/>
              <a:t>Private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private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profit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case</a:t>
            </a:r>
            <a:r>
              <a:rPr lang="de-DE" baseline="0" dirty="0" smtClean="0"/>
              <a:t> in NL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private non-profit –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case</a:t>
            </a:r>
            <a:r>
              <a:rPr lang="de-DE" baseline="0" dirty="0" smtClean="0"/>
              <a:t> in Estonia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emerged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reports</a:t>
            </a:r>
            <a:endParaRPr lang="de-DE" baseline="0" dirty="0" smtClean="0"/>
          </a:p>
          <a:p>
            <a:endParaRPr lang="de-DE" baseline="0" dirty="0" smtClean="0"/>
          </a:p>
          <a:p>
            <a:r>
              <a:rPr lang="de-DE" baseline="0" dirty="0" err="1" smtClean="0"/>
              <a:t>Interesting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again</a:t>
            </a:r>
            <a:r>
              <a:rPr lang="de-DE" baseline="0" dirty="0" smtClean="0"/>
              <a:t> a)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diversity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b)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strong </a:t>
            </a:r>
            <a:r>
              <a:rPr lang="de-DE" baseline="0" dirty="0" err="1" smtClean="0"/>
              <a:t>role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obviously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played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farmer-</a:t>
            </a:r>
            <a:r>
              <a:rPr lang="de-DE" baseline="0" dirty="0" err="1" smtClean="0"/>
              <a:t>based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organisations</a:t>
            </a:r>
            <a:r>
              <a:rPr lang="de-DE" baseline="0" dirty="0" smtClean="0"/>
              <a:t>; 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evidence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when</a:t>
            </a:r>
            <a:r>
              <a:rPr lang="de-DE" baseline="0" dirty="0" smtClean="0"/>
              <a:t> farmer-</a:t>
            </a:r>
            <a:r>
              <a:rPr lang="de-DE" baseline="0" dirty="0" err="1" smtClean="0"/>
              <a:t>based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organisations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involved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overall</a:t>
            </a:r>
            <a:r>
              <a:rPr lang="de-DE" baseline="0" dirty="0" smtClean="0"/>
              <a:t> AKIS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stronger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/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better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integrated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than</a:t>
            </a:r>
            <a:r>
              <a:rPr lang="de-DE" baseline="0" dirty="0" smtClean="0"/>
              <a:t> in e.g. </a:t>
            </a:r>
            <a:r>
              <a:rPr lang="de-DE" baseline="0" dirty="0" err="1" smtClean="0"/>
              <a:t>publically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dominated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ones</a:t>
            </a:r>
            <a:r>
              <a:rPr lang="de-DE" baseline="0" dirty="0" smtClean="0"/>
              <a:t>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49B7D2C-204B-4131-BB36-799D6C027A91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758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 smtClean="0">
              <a:latin typeface="Times New Roman" pitchFamily="18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216" indent="-228565" defTabSz="4491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347" indent="-228565" defTabSz="4491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8477" indent="-228565" defTabSz="4491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5607" indent="-228565" defTabSz="4491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6C2F0429-A433-43D0-ABB6-46CC42395160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21</a:t>
            </a:fld>
            <a:endParaRPr lang="de-DE" altLang="de-DE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Alexandra: </a:t>
            </a:r>
            <a:r>
              <a:rPr lang="fr-FR" dirty="0" err="1" smtClean="0"/>
              <a:t>Dieses</a:t>
            </a:r>
            <a:r>
              <a:rPr lang="fr-FR" dirty="0" smtClean="0"/>
              <a:t> </a:t>
            </a:r>
            <a:r>
              <a:rPr lang="fr-FR" dirty="0" err="1" smtClean="0"/>
              <a:t>Layout</a:t>
            </a:r>
            <a:r>
              <a:rPr lang="fr-FR" dirty="0" smtClean="0"/>
              <a:t> </a:t>
            </a:r>
            <a:r>
              <a:rPr lang="fr-FR" dirty="0" err="1" smtClean="0"/>
              <a:t>würde</a:t>
            </a:r>
            <a:r>
              <a:rPr lang="fr-FR" dirty="0" smtClean="0"/>
              <a:t> mir </a:t>
            </a:r>
            <a:r>
              <a:rPr lang="fr-FR" dirty="0" err="1" smtClean="0"/>
              <a:t>am</a:t>
            </a:r>
            <a:r>
              <a:rPr lang="fr-FR" dirty="0" smtClean="0"/>
              <a:t> </a:t>
            </a:r>
            <a:r>
              <a:rPr lang="fr-FR" dirty="0" err="1" smtClean="0"/>
              <a:t>besten</a:t>
            </a:r>
            <a:r>
              <a:rPr lang="fr-FR" dirty="0" smtClean="0"/>
              <a:t> </a:t>
            </a:r>
            <a:r>
              <a:rPr lang="fr-FR" dirty="0" err="1" smtClean="0"/>
              <a:t>gefallen</a:t>
            </a:r>
            <a:r>
              <a:rPr lang="fr-FR" dirty="0" smtClean="0"/>
              <a:t>: </a:t>
            </a:r>
            <a:r>
              <a:rPr lang="fr-FR" dirty="0" err="1" smtClean="0"/>
              <a:t>oben</a:t>
            </a:r>
            <a:r>
              <a:rPr lang="fr-FR" dirty="0" smtClean="0"/>
              <a:t> </a:t>
            </a:r>
            <a:r>
              <a:rPr lang="fr-FR" dirty="0" err="1" smtClean="0"/>
              <a:t>grüner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Titel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Strich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Text</a:t>
            </a:r>
            <a:r>
              <a:rPr lang="fr-FR" baseline="0" dirty="0" smtClean="0"/>
              <a:t> in der </a:t>
            </a:r>
            <a:r>
              <a:rPr lang="fr-FR" baseline="0" dirty="0" err="1" smtClean="0"/>
              <a:t>Mitte</a:t>
            </a:r>
            <a:r>
              <a:rPr lang="fr-FR" baseline="0" dirty="0" smtClean="0"/>
              <a:t> in Schwarz </a:t>
            </a:r>
            <a:r>
              <a:rPr lang="fr-FR" baseline="0" dirty="0" err="1" smtClean="0"/>
              <a:t>und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ggf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Überschriften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grün</a:t>
            </a:r>
            <a:r>
              <a:rPr lang="fr-FR" baseline="0" dirty="0" smtClean="0"/>
              <a:t>; </a:t>
            </a:r>
            <a:r>
              <a:rPr lang="fr-FR" baseline="0" dirty="0" err="1" smtClean="0"/>
              <a:t>Unten</a:t>
            </a:r>
            <a:r>
              <a:rPr lang="fr-FR" baseline="0" dirty="0" smtClean="0"/>
              <a:t> links logo, </a:t>
            </a:r>
            <a:r>
              <a:rPr lang="fr-FR" baseline="0" dirty="0" err="1" smtClean="0"/>
              <a:t>dann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Kapiteltitel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oder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Schlagwort</a:t>
            </a:r>
            <a:r>
              <a:rPr lang="fr-FR" baseline="0" dirty="0" smtClean="0"/>
              <a:t>; die </a:t>
            </a:r>
            <a:r>
              <a:rPr lang="fr-FR" baseline="0" dirty="0" err="1" smtClean="0"/>
              <a:t>Seitenzahl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kann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auch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mittig</a:t>
            </a:r>
            <a:r>
              <a:rPr lang="fr-FR" baseline="0" dirty="0" smtClean="0"/>
              <a:t> sein </a:t>
            </a:r>
            <a:r>
              <a:rPr lang="fr-FR" baseline="0" dirty="0" err="1" smtClean="0"/>
              <a:t>und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rechts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unauffällig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das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Hohenheim</a:t>
            </a:r>
            <a:r>
              <a:rPr lang="fr-FR" baseline="0" dirty="0" smtClean="0"/>
              <a:t> logo; </a:t>
            </a:r>
            <a:r>
              <a:rPr lang="fr-FR" baseline="0" dirty="0" err="1" smtClean="0"/>
              <a:t>wenn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nicht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gut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zu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realisieren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ist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dann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geht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auch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das</a:t>
            </a:r>
            <a:r>
              <a:rPr lang="fr-FR" baseline="0" dirty="0" smtClean="0"/>
              <a:t> master </a:t>
            </a:r>
            <a:r>
              <a:rPr lang="fr-FR" baseline="0" dirty="0" err="1" smtClean="0"/>
              <a:t>von</a:t>
            </a:r>
            <a:r>
              <a:rPr lang="fr-FR" baseline="0" dirty="0" smtClean="0"/>
              <a:t> Folie 4, aber </a:t>
            </a:r>
            <a:r>
              <a:rPr lang="fr-FR" baseline="0" dirty="0" err="1" smtClean="0"/>
              <a:t>wiederum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gern</a:t>
            </a:r>
            <a:r>
              <a:rPr lang="fr-FR" baseline="0" dirty="0" smtClean="0"/>
              <a:t> mit </a:t>
            </a:r>
            <a:r>
              <a:rPr lang="fr-FR" baseline="0" dirty="0" err="1" smtClean="0"/>
              <a:t>grünem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Titel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und</a:t>
            </a:r>
            <a:r>
              <a:rPr lang="fr-FR" baseline="0" dirty="0" smtClean="0"/>
              <a:t> mit </a:t>
            </a:r>
            <a:r>
              <a:rPr lang="fr-FR" baseline="0" dirty="0" err="1" smtClean="0"/>
              <a:t>Hohenheim</a:t>
            </a:r>
            <a:r>
              <a:rPr lang="fr-FR" baseline="0" dirty="0" smtClean="0"/>
              <a:t> logo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Schrift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einheitlich</a:t>
            </a:r>
            <a:r>
              <a:rPr lang="fr-FR" baseline="0" dirty="0" smtClean="0"/>
              <a:t> –  </a:t>
            </a:r>
            <a:r>
              <a:rPr lang="fr-FR" baseline="0" dirty="0" err="1" smtClean="0"/>
              <a:t>tahoma</a:t>
            </a:r>
            <a:r>
              <a:rPr lang="fr-FR" baseline="0" dirty="0" smtClean="0"/>
              <a:t>, aber in der </a:t>
            </a:r>
            <a:r>
              <a:rPr lang="fr-FR" baseline="0" dirty="0" err="1" smtClean="0"/>
              <a:t>Größe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durchaus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variabel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nicht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tahoma</a:t>
            </a:r>
            <a:r>
              <a:rPr lang="fr-FR" baseline="0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49B7D2C-204B-4131-BB36-799D6C027A9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813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49B7D2C-204B-4131-BB36-799D6C027A9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813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49B7D2C-204B-4131-BB36-799D6C027A91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813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de-DE" b="1" dirty="0">
                <a:latin typeface="Arial" charset="0"/>
                <a:cs typeface="Arial" charset="0"/>
              </a:rPr>
              <a:t>Agricultural knowledge and information system </a:t>
            </a:r>
            <a:r>
              <a:rPr lang="en-US" altLang="de-DE" dirty="0">
                <a:latin typeface="Arial" charset="0"/>
                <a:cs typeface="Arial" charset="0"/>
              </a:rPr>
              <a:t>(AKIS) indicates a system that links people and institutions to promote mutual learning and generate, share, and utilize agriculture related technology, knowledge, and information. The system integrates farmers, agricultural educators, researchers, and </a:t>
            </a:r>
            <a:r>
              <a:rPr lang="en-US" altLang="de-DE" dirty="0" err="1">
                <a:latin typeface="Arial" charset="0"/>
                <a:cs typeface="Arial" charset="0"/>
              </a:rPr>
              <a:t>extensionists</a:t>
            </a:r>
            <a:r>
              <a:rPr lang="en-US" altLang="de-DE" dirty="0">
                <a:latin typeface="Arial" charset="0"/>
                <a:cs typeface="Arial" charset="0"/>
              </a:rPr>
              <a:t> to harness knowledge and information from various sources for improved livelihoods. Farmers are at the heart of this knowledge triangle.</a:t>
            </a:r>
          </a:p>
          <a:p>
            <a:endParaRPr lang="en-US" altLang="de-DE" dirty="0">
              <a:latin typeface="Arial" charset="0"/>
              <a:cs typeface="Arial" charset="0"/>
            </a:endParaRPr>
          </a:p>
          <a:p>
            <a:r>
              <a:rPr lang="en-US" altLang="de-DE" b="1" dirty="0">
                <a:latin typeface="Arial" charset="0"/>
                <a:cs typeface="Arial" charset="0"/>
              </a:rPr>
              <a:t>Agricultural innovation system </a:t>
            </a:r>
            <a:r>
              <a:rPr lang="en-US" altLang="de-DE" dirty="0">
                <a:latin typeface="Arial" charset="0"/>
                <a:cs typeface="Arial" charset="0"/>
              </a:rPr>
              <a:t>(AIS) indicates a network of organizations, enterprises, and individuals focused on bringing new products, new processes, and new forms of organization into economic use, together with the institutions and policies that affect their </a:t>
            </a:r>
            <a:r>
              <a:rPr lang="en-US" altLang="de-DE" dirty="0" err="1">
                <a:latin typeface="Arial" charset="0"/>
                <a:cs typeface="Arial" charset="0"/>
              </a:rPr>
              <a:t>behaviour</a:t>
            </a:r>
            <a:r>
              <a:rPr lang="en-US" altLang="de-DE" dirty="0">
                <a:latin typeface="Arial" charset="0"/>
                <a:cs typeface="Arial" charset="0"/>
              </a:rPr>
              <a:t> and </a:t>
            </a:r>
            <a:r>
              <a:rPr lang="de-DE" altLang="de-DE" dirty="0" err="1">
                <a:latin typeface="Arial" charset="0"/>
                <a:cs typeface="Arial" charset="0"/>
              </a:rPr>
              <a:t>performance</a:t>
            </a:r>
            <a:endParaRPr lang="en-GB" altLang="de-DE" sz="2400" dirty="0">
              <a:latin typeface="Arial" charset="0"/>
              <a:cs typeface="Arial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3316" algn="l"/>
                <a:tab pos="1268220" algn="l"/>
                <a:tab pos="1903123" algn="l"/>
                <a:tab pos="2538026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633316" algn="l"/>
                <a:tab pos="1268220" algn="l"/>
                <a:tab pos="1903123" algn="l"/>
                <a:tab pos="2538026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633316" algn="l"/>
                <a:tab pos="1268220" algn="l"/>
                <a:tab pos="1903123" algn="l"/>
                <a:tab pos="2538026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633316" algn="l"/>
                <a:tab pos="1268220" algn="l"/>
                <a:tab pos="1903123" algn="l"/>
                <a:tab pos="2538026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633316" algn="l"/>
                <a:tab pos="1268220" algn="l"/>
                <a:tab pos="1903123" algn="l"/>
                <a:tab pos="2538026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216" indent="-228565" defTabSz="4491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3316" algn="l"/>
                <a:tab pos="1268220" algn="l"/>
                <a:tab pos="1903123" algn="l"/>
                <a:tab pos="2538026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347" indent="-228565" defTabSz="4491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3316" algn="l"/>
                <a:tab pos="1268220" algn="l"/>
                <a:tab pos="1903123" algn="l"/>
                <a:tab pos="2538026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8477" indent="-228565" defTabSz="4491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3316" algn="l"/>
                <a:tab pos="1268220" algn="l"/>
                <a:tab pos="1903123" algn="l"/>
                <a:tab pos="2538026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5607" indent="-228565" defTabSz="4491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3316" algn="l"/>
                <a:tab pos="1268220" algn="l"/>
                <a:tab pos="1903123" algn="l"/>
                <a:tab pos="2538026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C13F0D95-40E1-4539-9989-D805CF9470E2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buFont typeface="Times New Roman" pitchFamily="18" charset="0"/>
                <a:buNone/>
              </a:pPr>
              <a:t>5</a:t>
            </a:fld>
            <a:endParaRPr lang="de-DE" altLang="de-DE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de-DE" smtClean="0">
                <a:latin typeface="Times New Roman" pitchFamily="18" charset="0"/>
              </a:rPr>
              <a:t>Background info for Marianne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3316" algn="l"/>
                <a:tab pos="1268220" algn="l"/>
                <a:tab pos="1903123" algn="l"/>
                <a:tab pos="2538026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633316" algn="l"/>
                <a:tab pos="1268220" algn="l"/>
                <a:tab pos="1903123" algn="l"/>
                <a:tab pos="2538026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633316" algn="l"/>
                <a:tab pos="1268220" algn="l"/>
                <a:tab pos="1903123" algn="l"/>
                <a:tab pos="2538026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633316" algn="l"/>
                <a:tab pos="1268220" algn="l"/>
                <a:tab pos="1903123" algn="l"/>
                <a:tab pos="2538026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633316" algn="l"/>
                <a:tab pos="1268220" algn="l"/>
                <a:tab pos="1903123" algn="l"/>
                <a:tab pos="2538026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216" indent="-228565" defTabSz="4491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3316" algn="l"/>
                <a:tab pos="1268220" algn="l"/>
                <a:tab pos="1903123" algn="l"/>
                <a:tab pos="2538026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347" indent="-228565" defTabSz="4491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3316" algn="l"/>
                <a:tab pos="1268220" algn="l"/>
                <a:tab pos="1903123" algn="l"/>
                <a:tab pos="2538026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8477" indent="-228565" defTabSz="4491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3316" algn="l"/>
                <a:tab pos="1268220" algn="l"/>
                <a:tab pos="1903123" algn="l"/>
                <a:tab pos="2538026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5607" indent="-228565" defTabSz="4491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3316" algn="l"/>
                <a:tab pos="1268220" algn="l"/>
                <a:tab pos="1903123" algn="l"/>
                <a:tab pos="2538026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C13F0D95-40E1-4539-9989-D805CF9470E2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buFont typeface="Times New Roman" pitchFamily="18" charset="0"/>
                <a:buNone/>
              </a:pPr>
              <a:t>6</a:t>
            </a:fld>
            <a:endParaRPr lang="de-DE" altLang="de-DE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 dirty="0" smtClean="0">
              <a:latin typeface="Times New Roman" pitchFamily="18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216" indent="-228565" defTabSz="4491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347" indent="-228565" defTabSz="4491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8477" indent="-228565" defTabSz="4491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5607" indent="-228565" defTabSz="4491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517539E8-819D-44F0-B9A6-C7FED3949248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7</a:t>
            </a:fld>
            <a:endParaRPr lang="de-DE" altLang="de-DE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 smtClean="0">
              <a:latin typeface="Times New Roman" pitchFamily="18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216" indent="-228565" defTabSz="4491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347" indent="-228565" defTabSz="4491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8477" indent="-228565" defTabSz="4491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5607" indent="-228565" defTabSz="4491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6C2F0429-A433-43D0-ABB6-46CC42395160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8</a:t>
            </a:fld>
            <a:endParaRPr lang="de-DE" altLang="de-DE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216" indent="-228565" defTabSz="4491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347" indent="-228565" defTabSz="4491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8477" indent="-228565" defTabSz="4491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5607" indent="-228565" defTabSz="44919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887" algn="l"/>
                <a:tab pos="1325360" algn="l"/>
                <a:tab pos="1988834" algn="l"/>
                <a:tab pos="2652308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EDAF4BD4-B353-4A75-9AB6-00DDDFAF7A93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9</a:t>
            </a:fld>
            <a:endParaRPr lang="de-DE" altLang="de-DE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4112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1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dirty="0" smtClean="0">
                <a:latin typeface="Times New Roman" pitchFamily="18" charset="0"/>
              </a:rPr>
              <a:t>Muss noch </a:t>
            </a:r>
            <a:r>
              <a:rPr lang="de-DE" altLang="de-DE" smtClean="0">
                <a:latin typeface="Times New Roman" pitchFamily="18" charset="0"/>
              </a:rPr>
              <a:t>ergänzt werden</a:t>
            </a:r>
            <a:endParaRPr lang="de-DE" alt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4C52-33C5-4621-859D-17875C22612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29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7272560" y="6804173"/>
            <a:ext cx="235267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E6DF0-E5E4-43DC-A1B6-28A024FB6BE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248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585075" y="301625"/>
            <a:ext cx="1987550" cy="59959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619250" y="301625"/>
            <a:ext cx="5813425" cy="59959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7272560" y="6834584"/>
            <a:ext cx="235267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E6DF0-E5E4-43DC-A1B6-28A024FB6BE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888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1255713"/>
            <a:ext cx="7629525" cy="12620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7224713" y="6659563"/>
            <a:ext cx="235267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E6DF0-E5E4-43DC-A1B6-28A024FB6BE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833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959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4964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56196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3111500"/>
            <a:ext cx="3738563" cy="210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799138" y="3111500"/>
            <a:ext cx="3738562" cy="210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9106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83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785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69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5936" y="179437"/>
            <a:ext cx="7953375" cy="1260475"/>
          </a:xfrm>
          <a:ln>
            <a:noFill/>
          </a:ln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4pPr marL="1714500" indent="-342900">
              <a:buClr>
                <a:schemeClr val="bg2">
                  <a:lumMod val="75000"/>
                </a:schemeClr>
              </a:buClr>
              <a:buFont typeface="Symbol" panose="05050102010706020507" pitchFamily="18" charset="2"/>
              <a:buChar char="-"/>
              <a:defRPr/>
            </a:lvl4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1583928" y="6658768"/>
            <a:ext cx="319087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7366102" y="6792067"/>
            <a:ext cx="235267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84C52-33C5-4621-859D-17875C22612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252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37999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58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2772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31113" y="1255713"/>
            <a:ext cx="1906587" cy="39639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1255713"/>
            <a:ext cx="5570538" cy="39639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985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1255713"/>
            <a:ext cx="7629525" cy="12620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53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E6DF0-E5E4-43DC-A1B6-28A024FB6BE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68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19250" y="1768475"/>
            <a:ext cx="3900488" cy="4529138"/>
          </a:xfrm>
        </p:spPr>
        <p:txBody>
          <a:bodyPr/>
          <a:lstStyle>
            <a:lvl1pPr>
              <a:defRPr sz="2800"/>
            </a:lvl1pPr>
            <a:lvl2pPr marL="800100" indent="-3429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  <a:defRPr sz="2400"/>
            </a:lvl2pPr>
            <a:lvl3pPr marL="1255712" indent="-3429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672138" y="1768475"/>
            <a:ext cx="3900487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89028-8D90-41E4-822E-F1514162EE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73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7BE98-B825-444C-AFB1-EFFC8BCA84C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19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E1414-2256-439B-B484-1FD531C3B9C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7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2083E-9993-47FD-9494-463C4204603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84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7224713" y="6732165"/>
            <a:ext cx="235267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E6DF0-E5E4-43DC-A1B6-28A024FB6BE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26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7224713" y="6659563"/>
            <a:ext cx="235267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E6DF0-E5E4-43DC-A1B6-28A024FB6BE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337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55936" y="125412"/>
            <a:ext cx="79533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768475"/>
            <a:ext cx="7953375" cy="45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8" name="GabGood"/>
          <p:cNvSpPr>
            <a:spLocks noChangeArrowheads="1"/>
          </p:cNvSpPr>
          <p:nvPr userDrawn="1"/>
        </p:nvSpPr>
        <p:spPr bwMode="auto">
          <a:xfrm>
            <a:off x="-10080625" y="503238"/>
            <a:ext cx="1008062" cy="504825"/>
          </a:xfrm>
          <a:prstGeom prst="cube">
            <a:avLst>
              <a:gd name="adj" fmla="val 25000"/>
            </a:avLst>
          </a:prstGeom>
          <a:solidFill>
            <a:srgbClr val="00E8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" name="GabBad"/>
          <p:cNvSpPr>
            <a:spLocks noChangeArrowheads="1"/>
          </p:cNvSpPr>
          <p:nvPr userDrawn="1"/>
        </p:nvSpPr>
        <p:spPr bwMode="auto">
          <a:xfrm>
            <a:off x="-10080625" y="1512888"/>
            <a:ext cx="1008062" cy="503237"/>
          </a:xfrm>
          <a:prstGeom prst="cube">
            <a:avLst>
              <a:gd name="adj" fmla="val 25000"/>
            </a:avLst>
          </a:prstGeom>
          <a:solidFill>
            <a:srgbClr val="135E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0" name="GabNul"/>
          <p:cNvSpPr>
            <a:spLocks noChangeArrowheads="1"/>
          </p:cNvSpPr>
          <p:nvPr userDrawn="1"/>
        </p:nvSpPr>
        <p:spPr bwMode="auto">
          <a:xfrm>
            <a:off x="-10080625" y="2519363"/>
            <a:ext cx="1008062" cy="504825"/>
          </a:xfrm>
          <a:prstGeom prst="cube">
            <a:avLst>
              <a:gd name="adj" fmla="val 25000"/>
            </a:avLst>
          </a:prstGeom>
          <a:solidFill>
            <a:srgbClr val="FF80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83928" y="6792067"/>
            <a:ext cx="319087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 typeface="Times New Roman" pitchFamily="16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366102" y="6792067"/>
            <a:ext cx="235267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 typeface="Times New Roman" pitchFamily="16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fld id="{F2679C99-634C-4D5C-8370-6DB42DA53F1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9" name="Picture 72" descr="UNIHOHENHEIM_LOGO_ohne Schrift_für PPT_blau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0" y="6792067"/>
            <a:ext cx="431801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 Verbindung 9"/>
          <p:cNvCxnSpPr/>
          <p:nvPr userDrawn="1"/>
        </p:nvCxnSpPr>
        <p:spPr bwMode="auto">
          <a:xfrm>
            <a:off x="0" y="1259557"/>
            <a:ext cx="100806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6699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Tahoma" pitchFamily="32" charset="0"/>
          <a:ea typeface="SimSun" charset="-122"/>
        </a:defRPr>
      </a:lvl2pPr>
      <a:lvl3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Tahoma" pitchFamily="32" charset="0"/>
          <a:ea typeface="SimSun" charset="-122"/>
        </a:defRPr>
      </a:lvl3pPr>
      <a:lvl4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Tahoma" pitchFamily="32" charset="0"/>
          <a:ea typeface="SimSun" charset="-122"/>
        </a:defRPr>
      </a:lvl4pPr>
      <a:lvl5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Tahoma" pitchFamily="32" charset="0"/>
          <a:ea typeface="SimSun" charset="-122"/>
        </a:defRPr>
      </a:lvl5pPr>
      <a:lvl6pPr marL="25146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ahoma" pitchFamily="32" charset="0"/>
          <a:ea typeface="SimSun" charset="-122"/>
        </a:defRPr>
      </a:lvl6pPr>
      <a:lvl7pPr marL="29718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ahoma" pitchFamily="32" charset="0"/>
          <a:ea typeface="SimSun" charset="-122"/>
        </a:defRPr>
      </a:lvl7pPr>
      <a:lvl8pPr marL="34290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ahoma" pitchFamily="32" charset="0"/>
          <a:ea typeface="SimSun" charset="-122"/>
        </a:defRPr>
      </a:lvl8pPr>
      <a:lvl9pPr marL="38862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ahoma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defTabSz="449263" rtl="0" eaLnBrk="0" fontAlgn="base" hangingPunct="0">
        <a:lnSpc>
          <a:spcPct val="101000"/>
        </a:lnSpc>
        <a:spcBef>
          <a:spcPct val="0"/>
        </a:spcBef>
        <a:spcAft>
          <a:spcPts val="1138"/>
        </a:spcAft>
        <a:buClr>
          <a:schemeClr val="bg2">
            <a:lumMod val="75000"/>
          </a:schemeClr>
        </a:buClr>
        <a:buSzPct val="100000"/>
        <a:buFont typeface="Wingdings" panose="05000000000000000000" pitchFamily="2" charset="2"/>
        <a:buChar char="v"/>
        <a:defRPr sz="2400">
          <a:solidFill>
            <a:srgbClr val="000000"/>
          </a:solidFill>
          <a:latin typeface="+mn-lt"/>
          <a:ea typeface="+mn-ea"/>
        </a:defRPr>
      </a:lvl2pPr>
      <a:lvl3pPr marL="1255712" indent="-342900" algn="l" defTabSz="449263" rtl="0" eaLnBrk="0" fontAlgn="base" hangingPunct="0">
        <a:lnSpc>
          <a:spcPct val="101000"/>
        </a:lnSpc>
        <a:spcBef>
          <a:spcPct val="0"/>
        </a:spcBef>
        <a:spcAft>
          <a:spcPts val="850"/>
        </a:spcAft>
        <a:buClr>
          <a:schemeClr val="bg2">
            <a:lumMod val="75000"/>
          </a:schemeClr>
        </a:buClr>
        <a:buSzPct val="100000"/>
        <a:buFont typeface="Wingdings" panose="05000000000000000000" pitchFamily="2" charset="2"/>
        <a:buChar char="§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1255713"/>
            <a:ext cx="7629525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3111500"/>
            <a:ext cx="7629525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1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6480175"/>
            <a:ext cx="1349375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6480175"/>
            <a:ext cx="1176338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914900" y="6951663"/>
            <a:ext cx="22875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 indent="-230188"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r">
              <a:lnSpc>
                <a:spcPct val="101000"/>
              </a:lnSpc>
              <a:buFont typeface="Times New Roman" pitchFamily="16" charset="0"/>
              <a:buNone/>
              <a:defRPr/>
            </a:pPr>
            <a:r>
              <a:rPr lang="de-DE" sz="1100" dirty="0" err="1" smtClean="0">
                <a:latin typeface="Tahoma" pitchFamily="32" charset="0"/>
                <a:cs typeface="Tahoma" pitchFamily="32" charset="0"/>
              </a:rPr>
              <a:t>Funded</a:t>
            </a:r>
            <a:r>
              <a:rPr lang="de-DE" sz="1100" dirty="0" smtClean="0">
                <a:latin typeface="Tahoma" pitchFamily="32" charset="0"/>
                <a:cs typeface="Tahoma" pitchFamily="32" charset="0"/>
              </a:rPr>
              <a:t> </a:t>
            </a:r>
            <a:r>
              <a:rPr lang="de-DE" sz="1100" dirty="0" err="1" smtClean="0">
                <a:latin typeface="Tahoma" pitchFamily="32" charset="0"/>
                <a:cs typeface="Tahoma" pitchFamily="32" charset="0"/>
              </a:rPr>
              <a:t>by</a:t>
            </a:r>
            <a:r>
              <a:rPr lang="de-DE" sz="1100" dirty="0" smtClean="0">
                <a:latin typeface="Tahoma" pitchFamily="32" charset="0"/>
                <a:cs typeface="Tahoma" pitchFamily="32" charset="0"/>
              </a:rPr>
              <a:t> European </a:t>
            </a:r>
            <a:r>
              <a:rPr lang="de-DE" sz="1100" dirty="0" err="1" smtClean="0">
                <a:latin typeface="Tahoma" pitchFamily="32" charset="0"/>
                <a:cs typeface="Tahoma" pitchFamily="32" charset="0"/>
              </a:rPr>
              <a:t>Commission</a:t>
            </a:r>
            <a:r>
              <a:rPr lang="de-DE" sz="1100" dirty="0" smtClean="0">
                <a:latin typeface="Tahoma" pitchFamily="32" charset="0"/>
                <a:cs typeface="Tahoma" pitchFamily="32" charset="0"/>
              </a:rPr>
              <a:t> </a:t>
            </a:r>
          </a:p>
          <a:p>
            <a:pPr algn="r">
              <a:lnSpc>
                <a:spcPct val="101000"/>
              </a:lnSpc>
              <a:buFont typeface="Times New Roman" pitchFamily="16" charset="0"/>
              <a:buNone/>
              <a:defRPr/>
            </a:pPr>
            <a:r>
              <a:rPr lang="de-DE" sz="1100" dirty="0" smtClean="0">
                <a:latin typeface="Tahoma" pitchFamily="32" charset="0"/>
                <a:cs typeface="Tahoma" pitchFamily="32" charset="0"/>
              </a:rPr>
              <a:t>GA 311994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30188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ospects for Farmers‘ Support: Advisory Services in European AKIS (PRO AKIS)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28" y="4377851"/>
            <a:ext cx="2477856" cy="185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935856" y="455319"/>
            <a:ext cx="8424688" cy="1176428"/>
          </a:xfrm>
          <a:ln>
            <a:noFill/>
          </a:ln>
        </p:spPr>
        <p:txBody>
          <a:bodyPr/>
          <a:lstStyle/>
          <a:p>
            <a:pPr marL="0" indent="0" eaLnBrk="1">
              <a:lnSpc>
                <a:spcPct val="15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de-DE" sz="3600" b="1" dirty="0" smtClean="0">
                <a:solidFill>
                  <a:srgbClr val="66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Advisory </a:t>
            </a:r>
            <a:r>
              <a:rPr lang="de-DE" sz="3600" b="1" dirty="0" err="1">
                <a:solidFill>
                  <a:srgbClr val="66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de-DE" sz="3600" b="1" dirty="0" err="1" smtClean="0">
                <a:solidFill>
                  <a:srgbClr val="66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ervices</a:t>
            </a:r>
            <a:endParaRPr lang="de-DE" sz="3600" b="1" dirty="0" smtClean="0">
              <a:solidFill>
                <a:srgbClr val="669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>
              <a:lnSpc>
                <a:spcPct val="15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de-DE" sz="3600" b="1" dirty="0">
                <a:solidFill>
                  <a:srgbClr val="66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de-DE" sz="3600" b="1" dirty="0" smtClean="0">
                <a:solidFill>
                  <a:srgbClr val="66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</a:t>
            </a:r>
            <a:r>
              <a:rPr lang="de-DE" sz="3600" b="1" dirty="0" err="1" smtClean="0">
                <a:solidFill>
                  <a:srgbClr val="66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3600" b="1" dirty="0" smtClean="0">
                <a:solidFill>
                  <a:srgbClr val="66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eaLnBrk="1">
              <a:lnSpc>
                <a:spcPct val="15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de-DE" sz="3600" b="1" dirty="0" smtClean="0">
                <a:solidFill>
                  <a:srgbClr val="66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 AKIS</a:t>
            </a:r>
          </a:p>
          <a:p>
            <a:pPr marL="0" indent="0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de-DE" sz="1600" dirty="0" smtClean="0">
                <a:solidFill>
                  <a:srgbClr val="66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de-DE" sz="4000" dirty="0" smtClean="0">
              <a:solidFill>
                <a:srgbClr val="669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12" y="3934537"/>
            <a:ext cx="3041409" cy="227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688" y="107429"/>
            <a:ext cx="402766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2" descr="UNIHOHENHEIM_LOGO_ohne Schrift_für PPT_bla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0" y="6727799"/>
            <a:ext cx="431801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613405" y="3029641"/>
            <a:ext cx="5005118" cy="2496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</a:t>
            </a:r>
            <a:endParaRPr lang="de-DE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de-DE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Brussels</a:t>
            </a:r>
            <a:r>
              <a:rPr lang="de-D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May 19, 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Andrea Knierim</a:t>
            </a: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sz="2400" dirty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534783" y="323453"/>
            <a:ext cx="7953375" cy="1260475"/>
          </a:xfrm>
        </p:spPr>
        <p:txBody>
          <a:bodyPr/>
          <a:lstStyle/>
          <a:p>
            <a:r>
              <a:rPr lang="de-DE" altLang="de-DE" sz="3200" dirty="0" err="1">
                <a:cs typeface="Arial" charset="0"/>
              </a:rPr>
              <a:t>Positioning</a:t>
            </a:r>
            <a:r>
              <a:rPr lang="de-DE" altLang="de-DE" sz="3200" dirty="0">
                <a:cs typeface="Arial" charset="0"/>
              </a:rPr>
              <a:t> </a:t>
            </a:r>
            <a:r>
              <a:rPr lang="de-DE" altLang="de-DE" sz="3200" dirty="0" err="1">
                <a:cs typeface="Arial" charset="0"/>
              </a:rPr>
              <a:t>of</a:t>
            </a:r>
            <a:r>
              <a:rPr lang="de-DE" altLang="de-DE" sz="3200" dirty="0">
                <a:cs typeface="Arial" charset="0"/>
              </a:rPr>
              <a:t> European AKISs </a:t>
            </a:r>
            <a:br>
              <a:rPr lang="de-DE" altLang="de-DE" sz="3200" dirty="0">
                <a:cs typeface="Arial" charset="0"/>
              </a:rPr>
            </a:br>
            <a:r>
              <a:rPr lang="de-DE" altLang="de-DE" sz="3200" dirty="0">
                <a:cs typeface="Arial" charset="0"/>
              </a:rPr>
              <a:t> - an </a:t>
            </a:r>
            <a:r>
              <a:rPr lang="de-DE" altLang="de-DE" sz="3200" dirty="0" err="1">
                <a:cs typeface="Arial" charset="0"/>
              </a:rPr>
              <a:t>attempt</a:t>
            </a:r>
            <a:r>
              <a:rPr lang="de-DE" altLang="de-DE" sz="3200" dirty="0">
                <a:cs typeface="Arial" charset="0"/>
              </a:rPr>
              <a:t> </a:t>
            </a:r>
            <a:r>
              <a:rPr lang="de-DE" altLang="de-DE" sz="3200" dirty="0" err="1">
                <a:cs typeface="Arial" charset="0"/>
              </a:rPr>
              <a:t>of</a:t>
            </a:r>
            <a:r>
              <a:rPr lang="de-DE" altLang="de-DE" sz="3200" dirty="0">
                <a:cs typeface="Arial" charset="0"/>
              </a:rPr>
              <a:t> </a:t>
            </a:r>
            <a:r>
              <a:rPr lang="de-DE" altLang="de-DE" sz="3200" dirty="0" err="1">
                <a:cs typeface="Arial" charset="0"/>
              </a:rPr>
              <a:t>systematisation</a:t>
            </a:r>
            <a:r>
              <a:rPr lang="en-GB" altLang="de-DE" dirty="0">
                <a:latin typeface="Arial" charset="0"/>
                <a:cs typeface="Arial" charset="0"/>
              </a:rPr>
              <a:t/>
            </a:r>
            <a:br>
              <a:rPr lang="en-GB" altLang="de-DE" dirty="0">
                <a:latin typeface="Arial" charset="0"/>
                <a:cs typeface="Arial" charset="0"/>
              </a:rPr>
            </a:br>
            <a:endParaRPr lang="en-GB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449392" y="1619597"/>
            <a:ext cx="8101582" cy="4529138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chemeClr val="bg2">
                  <a:lumMod val="75000"/>
                </a:schemeClr>
              </a:buClr>
              <a:defRPr/>
            </a:pPr>
            <a:r>
              <a:rPr lang="de-DE" sz="2200" i="1" dirty="0" smtClean="0"/>
              <a:t>The </a:t>
            </a:r>
            <a:r>
              <a:rPr lang="de-DE" sz="2200" i="1" dirty="0" err="1" smtClean="0"/>
              <a:t>position</a:t>
            </a:r>
            <a:r>
              <a:rPr lang="de-DE" sz="2200" i="1" dirty="0" smtClean="0"/>
              <a:t> </a:t>
            </a:r>
            <a:r>
              <a:rPr lang="de-DE" sz="2200" i="1" dirty="0" err="1" smtClean="0"/>
              <a:t>of</a:t>
            </a:r>
            <a:r>
              <a:rPr lang="de-DE" sz="2200" i="1" dirty="0" smtClean="0"/>
              <a:t> </a:t>
            </a:r>
            <a:r>
              <a:rPr lang="de-DE" sz="2200" i="1" dirty="0" err="1" smtClean="0"/>
              <a:t>the</a:t>
            </a:r>
            <a:r>
              <a:rPr lang="de-DE" sz="2200" i="1" dirty="0" smtClean="0"/>
              <a:t> national AKIS in </a:t>
            </a:r>
            <a:r>
              <a:rPr lang="de-DE" sz="2200" i="1" dirty="0" err="1" smtClean="0"/>
              <a:t>the</a:t>
            </a:r>
            <a:r>
              <a:rPr lang="de-DE" sz="2200" i="1" dirty="0" smtClean="0"/>
              <a:t> </a:t>
            </a:r>
            <a:r>
              <a:rPr lang="de-DE" sz="2200" i="1" dirty="0" err="1" smtClean="0"/>
              <a:t>matrix</a:t>
            </a:r>
            <a:r>
              <a:rPr lang="de-DE" sz="2200" i="1" dirty="0" smtClean="0"/>
              <a:t> was </a:t>
            </a:r>
            <a:r>
              <a:rPr lang="de-DE" sz="2200" i="1" dirty="0" err="1" smtClean="0"/>
              <a:t>constructed</a:t>
            </a:r>
            <a:r>
              <a:rPr lang="de-DE" sz="2200" i="1" dirty="0" smtClean="0"/>
              <a:t> </a:t>
            </a:r>
            <a:r>
              <a:rPr lang="de-DE" sz="2200" i="1" dirty="0" err="1" smtClean="0"/>
              <a:t>according</a:t>
            </a:r>
            <a:r>
              <a:rPr lang="de-DE" sz="2200" i="1" dirty="0" smtClean="0"/>
              <a:t> </a:t>
            </a:r>
            <a:r>
              <a:rPr lang="de-DE" sz="2200" i="1" dirty="0" err="1" smtClean="0"/>
              <a:t>to</a:t>
            </a:r>
            <a:r>
              <a:rPr lang="de-DE" sz="2200" i="1" dirty="0" smtClean="0"/>
              <a:t> </a:t>
            </a:r>
            <a:r>
              <a:rPr lang="de-DE" sz="2200" i="1" dirty="0" err="1" smtClean="0"/>
              <a:t>its</a:t>
            </a:r>
            <a:r>
              <a:rPr lang="de-DE" sz="2200" i="1" dirty="0" smtClean="0"/>
              <a:t> qualitative </a:t>
            </a:r>
            <a:r>
              <a:rPr lang="de-DE" sz="2200" i="1" dirty="0" err="1" smtClean="0"/>
              <a:t>characteristics</a:t>
            </a:r>
            <a:r>
              <a:rPr lang="de-DE" sz="2200" i="1" dirty="0" smtClean="0"/>
              <a:t> in </a:t>
            </a:r>
            <a:r>
              <a:rPr lang="de-DE" sz="2200" i="1" dirty="0" err="1" smtClean="0"/>
              <a:t>the</a:t>
            </a:r>
            <a:r>
              <a:rPr lang="de-DE" sz="2200" i="1" dirty="0" smtClean="0"/>
              <a:t> </a:t>
            </a:r>
            <a:r>
              <a:rPr lang="de-DE" sz="2200" i="1" dirty="0" err="1" smtClean="0"/>
              <a:t>inventory</a:t>
            </a:r>
            <a:r>
              <a:rPr lang="de-DE" sz="2200" i="1" dirty="0" smtClean="0"/>
              <a:t>:</a:t>
            </a:r>
          </a:p>
          <a:p>
            <a:pPr marL="0" indent="0">
              <a:lnSpc>
                <a:spcPct val="100000"/>
              </a:lnSpc>
              <a:buClr>
                <a:schemeClr val="bg2">
                  <a:lumMod val="75000"/>
                </a:schemeClr>
              </a:buClr>
              <a:defRPr/>
            </a:pPr>
            <a:r>
              <a:rPr lang="de-DE" sz="2200" b="1" dirty="0" smtClean="0"/>
              <a:t>(1) strong </a:t>
            </a:r>
            <a:r>
              <a:rPr lang="de-DE" sz="2200" b="1" dirty="0" err="1" smtClean="0"/>
              <a:t>vs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weak</a:t>
            </a:r>
            <a:r>
              <a:rPr lang="de-DE" sz="2200" b="1" dirty="0" smtClean="0"/>
              <a:t>  </a:t>
            </a:r>
            <a:r>
              <a:rPr lang="de-DE" sz="2200" b="1" dirty="0" err="1" smtClean="0"/>
              <a:t>and</a:t>
            </a:r>
            <a:r>
              <a:rPr lang="de-DE" sz="2200" b="1" dirty="0" smtClean="0"/>
              <a:t>   (2) </a:t>
            </a:r>
            <a:r>
              <a:rPr lang="de-DE" sz="2200" b="1" dirty="0" err="1" smtClean="0"/>
              <a:t>fragemented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vs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integrated</a:t>
            </a:r>
            <a:r>
              <a:rPr lang="de-DE" sz="2200" b="1" dirty="0" smtClean="0"/>
              <a:t> </a:t>
            </a:r>
          </a:p>
          <a:p>
            <a:pPr marL="0" indent="0">
              <a:lnSpc>
                <a:spcPct val="100000"/>
              </a:lnSpc>
              <a:buClr>
                <a:schemeClr val="bg2">
                  <a:lumMod val="75000"/>
                </a:schemeClr>
              </a:buClr>
              <a:buNone/>
              <a:defRPr/>
            </a:pPr>
            <a:endParaRPr lang="de-DE" sz="2200" b="1" dirty="0"/>
          </a:p>
          <a:p>
            <a:pPr marL="0" indent="0">
              <a:lnSpc>
                <a:spcPct val="100000"/>
              </a:lnSpc>
              <a:buClr>
                <a:schemeClr val="bg2">
                  <a:lumMod val="75000"/>
                </a:schemeClr>
              </a:buClr>
              <a:defRPr/>
            </a:pPr>
            <a:r>
              <a:rPr lang="de-DE" sz="2200" b="1" dirty="0" smtClean="0"/>
              <a:t>(1) Strong 					     </a:t>
            </a:r>
            <a:r>
              <a:rPr lang="de-DE" sz="2200" b="1" dirty="0" err="1" smtClean="0"/>
              <a:t>vs</a:t>
            </a:r>
            <a:r>
              <a:rPr lang="de-DE" sz="2200" b="1" dirty="0" smtClean="0"/>
              <a:t>						</a:t>
            </a:r>
            <a:r>
              <a:rPr lang="de-DE" sz="2200" b="1" dirty="0" err="1" smtClean="0"/>
              <a:t>weak</a:t>
            </a:r>
            <a:endParaRPr lang="de-DE" sz="2200" b="1" dirty="0" smtClean="0"/>
          </a:p>
          <a:p>
            <a:pPr marL="457200" indent="-457200">
              <a:lnSpc>
                <a:spcPct val="100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de-DE" sz="2200" dirty="0" smtClean="0"/>
          </a:p>
          <a:p>
            <a:pPr marL="0" indent="0">
              <a:lnSpc>
                <a:spcPct val="100000"/>
              </a:lnSpc>
              <a:buClr>
                <a:schemeClr val="bg2">
                  <a:lumMod val="75000"/>
                </a:schemeClr>
              </a:buClr>
              <a:buNone/>
              <a:defRPr/>
            </a:pPr>
            <a:r>
              <a:rPr lang="de-DE" sz="2200" dirty="0" smtClean="0"/>
              <a:t>dominant </a:t>
            </a:r>
            <a:r>
              <a:rPr lang="de-DE" sz="2200" dirty="0" err="1" smtClean="0"/>
              <a:t>institutional</a:t>
            </a:r>
            <a:r>
              <a:rPr lang="de-DE" sz="2200" dirty="0" smtClean="0"/>
              <a:t> </a:t>
            </a:r>
            <a:r>
              <a:rPr lang="de-DE" sz="2200" dirty="0" err="1" smtClean="0"/>
              <a:t>actors</a:t>
            </a:r>
            <a:r>
              <a:rPr lang="de-DE" sz="2200" dirty="0" smtClean="0"/>
              <a:t> </a:t>
            </a:r>
            <a:r>
              <a:rPr lang="de-DE" sz="2200" dirty="0" err="1" smtClean="0"/>
              <a:t>existing</a:t>
            </a:r>
            <a:endParaRPr lang="de-DE" sz="2200" dirty="0" smtClean="0"/>
          </a:p>
          <a:p>
            <a:pPr marL="0" indent="0">
              <a:lnSpc>
                <a:spcPct val="100000"/>
              </a:lnSpc>
              <a:buClr>
                <a:schemeClr val="bg2">
                  <a:lumMod val="75000"/>
                </a:schemeClr>
              </a:buClr>
              <a:buNone/>
              <a:defRPr/>
            </a:pPr>
            <a:r>
              <a:rPr lang="de-DE" sz="2200" dirty="0" err="1" smtClean="0"/>
              <a:t>availability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(</a:t>
            </a:r>
            <a:r>
              <a:rPr lang="de-DE" sz="2200" dirty="0" err="1" smtClean="0"/>
              <a:t>public</a:t>
            </a:r>
            <a:r>
              <a:rPr lang="de-DE" sz="2200" dirty="0" smtClean="0"/>
              <a:t>) </a:t>
            </a:r>
            <a:r>
              <a:rPr lang="de-DE" sz="2200" dirty="0" err="1" smtClean="0"/>
              <a:t>means</a:t>
            </a:r>
            <a:r>
              <a:rPr lang="de-DE" sz="2200" dirty="0" smtClean="0"/>
              <a:t> </a:t>
            </a:r>
            <a:r>
              <a:rPr lang="de-DE" sz="2200" dirty="0" err="1" smtClean="0"/>
              <a:t>for</a:t>
            </a:r>
            <a:r>
              <a:rPr lang="de-DE" sz="2200" dirty="0" smtClean="0"/>
              <a:t> AKIS</a:t>
            </a:r>
          </a:p>
          <a:p>
            <a:pPr marL="0" indent="0">
              <a:lnSpc>
                <a:spcPct val="100000"/>
              </a:lnSpc>
              <a:buClr>
                <a:schemeClr val="bg2">
                  <a:lumMod val="75000"/>
                </a:schemeClr>
              </a:buClr>
              <a:buNone/>
              <a:defRPr/>
            </a:pPr>
            <a:r>
              <a:rPr lang="de-DE" sz="2200" dirty="0" smtClean="0"/>
              <a:t>Farmers </a:t>
            </a:r>
            <a:r>
              <a:rPr lang="de-DE" sz="2200" dirty="0" err="1" smtClean="0"/>
              <a:t>being</a:t>
            </a:r>
            <a:r>
              <a:rPr lang="de-DE" sz="2200" dirty="0" smtClean="0"/>
              <a:t> </a:t>
            </a:r>
            <a:r>
              <a:rPr lang="de-DE" sz="2200" dirty="0" err="1" smtClean="0"/>
              <a:t>reached</a:t>
            </a:r>
            <a:r>
              <a:rPr lang="de-DE" sz="2200" dirty="0" smtClean="0"/>
              <a:t> </a:t>
            </a:r>
            <a:r>
              <a:rPr lang="de-DE" sz="2200" dirty="0" err="1" smtClean="0"/>
              <a:t>by</a:t>
            </a:r>
            <a:r>
              <a:rPr lang="de-DE" sz="2200" dirty="0" smtClean="0"/>
              <a:t> </a:t>
            </a:r>
            <a:r>
              <a:rPr lang="de-DE" sz="2200" dirty="0" err="1" smtClean="0"/>
              <a:t>advice</a:t>
            </a:r>
            <a:endParaRPr lang="de-DE" sz="2200" dirty="0" smtClean="0"/>
          </a:p>
        </p:txBody>
      </p:sp>
      <p:sp>
        <p:nvSpPr>
          <p:cNvPr id="8" name="Foliennummernplatzhalter 1"/>
          <p:cNvSpPr txBox="1">
            <a:spLocks/>
          </p:cNvSpPr>
          <p:nvPr/>
        </p:nvSpPr>
        <p:spPr>
          <a:xfrm>
            <a:off x="7224713" y="6815857"/>
            <a:ext cx="2352675" cy="401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SimSun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+mn-cs"/>
              </a:defRPr>
            </a:lvl9pPr>
          </a:lstStyle>
          <a:p>
            <a:fld id="{DBC04922-4203-46CA-BCE9-21A968D0357E}" type="slidenum">
              <a:rPr lang="fr-CA" altLang="de-DE" smtClean="0"/>
              <a:pPr/>
              <a:t>10</a:t>
            </a:fld>
            <a:endParaRPr lang="fr-CA" altLang="de-DE" dirty="0" smtClean="0"/>
          </a:p>
        </p:txBody>
      </p:sp>
      <p:sp>
        <p:nvSpPr>
          <p:cNvPr id="10" name="Textfeld 1"/>
          <p:cNvSpPr txBox="1">
            <a:spLocks noChangeArrowheads="1"/>
          </p:cNvSpPr>
          <p:nvPr/>
        </p:nvSpPr>
        <p:spPr bwMode="auto">
          <a:xfrm>
            <a:off x="1871663" y="6875463"/>
            <a:ext cx="3210944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rgbClr val="78B832"/>
                </a:solidFill>
                <a:latin typeface="+mn-lt"/>
              </a:rPr>
              <a:t>AKIS in </a:t>
            </a:r>
            <a:r>
              <a:rPr lang="de-DE" altLang="de-DE" dirty="0" smtClean="0">
                <a:solidFill>
                  <a:srgbClr val="78B832"/>
                </a:solidFill>
                <a:latin typeface="+mn-lt"/>
              </a:rPr>
              <a:t>Europe: </a:t>
            </a:r>
            <a:r>
              <a:rPr lang="de-DE" altLang="de-DE" dirty="0" err="1" smtClean="0">
                <a:solidFill>
                  <a:srgbClr val="78B832"/>
                </a:solidFill>
                <a:latin typeface="+mn-lt"/>
              </a:rPr>
              <a:t>the</a:t>
            </a:r>
            <a:r>
              <a:rPr lang="de-DE" altLang="de-DE" dirty="0" smtClean="0">
                <a:solidFill>
                  <a:srgbClr val="78B832"/>
                </a:solidFill>
                <a:latin typeface="+mn-lt"/>
              </a:rPr>
              <a:t> </a:t>
            </a:r>
            <a:r>
              <a:rPr lang="de-DE" altLang="de-DE" dirty="0" err="1" smtClean="0">
                <a:solidFill>
                  <a:srgbClr val="78B832"/>
                </a:solidFill>
                <a:latin typeface="+mn-lt"/>
              </a:rPr>
              <a:t>inventory</a:t>
            </a:r>
            <a:endParaRPr lang="de-DE" altLang="de-DE" dirty="0">
              <a:solidFill>
                <a:srgbClr val="78B832"/>
              </a:solidFill>
              <a:latin typeface="+mn-lt"/>
            </a:endParaRPr>
          </a:p>
        </p:txBody>
      </p:sp>
      <p:cxnSp>
        <p:nvCxnSpPr>
          <p:cNvPr id="12" name="Gerade Verbindung mit Pfeil 11"/>
          <p:cNvCxnSpPr/>
          <p:nvPr/>
        </p:nvCxnSpPr>
        <p:spPr bwMode="auto">
          <a:xfrm>
            <a:off x="1439912" y="4211885"/>
            <a:ext cx="734481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99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7738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534783" y="323453"/>
            <a:ext cx="7953375" cy="1260475"/>
          </a:xfrm>
        </p:spPr>
        <p:txBody>
          <a:bodyPr/>
          <a:lstStyle/>
          <a:p>
            <a:r>
              <a:rPr lang="de-DE" altLang="de-DE" sz="3200" dirty="0" err="1">
                <a:cs typeface="Arial" charset="0"/>
              </a:rPr>
              <a:t>Positioning</a:t>
            </a:r>
            <a:r>
              <a:rPr lang="de-DE" altLang="de-DE" sz="3200" dirty="0">
                <a:cs typeface="Arial" charset="0"/>
              </a:rPr>
              <a:t> </a:t>
            </a:r>
            <a:r>
              <a:rPr lang="de-DE" altLang="de-DE" sz="3200" dirty="0" err="1">
                <a:cs typeface="Arial" charset="0"/>
              </a:rPr>
              <a:t>of</a:t>
            </a:r>
            <a:r>
              <a:rPr lang="de-DE" altLang="de-DE" sz="3200" dirty="0">
                <a:cs typeface="Arial" charset="0"/>
              </a:rPr>
              <a:t> European AKIS in a </a:t>
            </a:r>
            <a:r>
              <a:rPr lang="de-DE" altLang="de-DE" sz="3200" dirty="0" err="1">
                <a:cs typeface="Arial" charset="0"/>
              </a:rPr>
              <a:t>two</a:t>
            </a:r>
            <a:r>
              <a:rPr lang="de-DE" altLang="de-DE" sz="3200" dirty="0">
                <a:cs typeface="Arial" charset="0"/>
              </a:rPr>
              <a:t> </a:t>
            </a:r>
            <a:r>
              <a:rPr lang="de-DE" altLang="de-DE" sz="3200" dirty="0" err="1">
                <a:cs typeface="Arial" charset="0"/>
              </a:rPr>
              <a:t>dimension</a:t>
            </a:r>
            <a:r>
              <a:rPr lang="de-DE" altLang="de-DE" sz="3200" dirty="0">
                <a:cs typeface="Arial" charset="0"/>
              </a:rPr>
              <a:t> </a:t>
            </a:r>
            <a:r>
              <a:rPr lang="de-DE" altLang="de-DE" sz="3200" dirty="0" err="1">
                <a:cs typeface="Arial" charset="0"/>
              </a:rPr>
              <a:t>matrix</a:t>
            </a:r>
            <a:r>
              <a:rPr lang="en-GB" altLang="de-DE" dirty="0">
                <a:latin typeface="Arial" charset="0"/>
                <a:cs typeface="Arial" charset="0"/>
              </a:rPr>
              <a:t/>
            </a:r>
            <a:br>
              <a:rPr lang="en-GB" altLang="de-DE" dirty="0">
                <a:latin typeface="Arial" charset="0"/>
                <a:cs typeface="Arial" charset="0"/>
              </a:rPr>
            </a:br>
            <a:endParaRPr lang="en-GB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031816" y="1763613"/>
            <a:ext cx="8101582" cy="208337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chemeClr val="bg2">
                  <a:lumMod val="75000"/>
                </a:schemeClr>
              </a:buClr>
              <a:defRPr/>
            </a:pPr>
            <a:r>
              <a:rPr lang="de-DE" sz="2200" b="1" dirty="0" smtClean="0"/>
              <a:t>(2) </a:t>
            </a:r>
            <a:r>
              <a:rPr lang="de-DE" sz="2200" b="1" dirty="0" err="1" smtClean="0"/>
              <a:t>Fragmented</a:t>
            </a:r>
            <a:r>
              <a:rPr lang="de-DE" sz="2200" b="1" dirty="0" smtClean="0"/>
              <a:t>               </a:t>
            </a:r>
            <a:r>
              <a:rPr lang="de-DE" sz="2200" b="1" dirty="0" err="1" smtClean="0"/>
              <a:t>vs</a:t>
            </a:r>
            <a:r>
              <a:rPr lang="de-DE" sz="2200" b="1" dirty="0" smtClean="0"/>
              <a:t>                              </a:t>
            </a:r>
            <a:r>
              <a:rPr lang="de-DE" sz="2200" b="1" dirty="0" err="1" smtClean="0"/>
              <a:t>integrated</a:t>
            </a:r>
            <a:r>
              <a:rPr lang="de-DE" sz="2200" b="1" dirty="0" smtClean="0"/>
              <a:t>:</a:t>
            </a:r>
          </a:p>
          <a:p>
            <a:pPr marL="0" indent="0" algn="r">
              <a:lnSpc>
                <a:spcPct val="100000"/>
              </a:lnSpc>
              <a:buClr>
                <a:schemeClr val="bg2">
                  <a:lumMod val="75000"/>
                </a:schemeClr>
              </a:buClr>
              <a:buNone/>
              <a:defRPr/>
            </a:pPr>
            <a:endParaRPr lang="de-DE" sz="2200" dirty="0" smtClean="0"/>
          </a:p>
          <a:p>
            <a:pPr marL="0" indent="0" algn="r">
              <a:lnSpc>
                <a:spcPct val="100000"/>
              </a:lnSpc>
              <a:buClr>
                <a:schemeClr val="bg2">
                  <a:lumMod val="75000"/>
                </a:schemeClr>
              </a:buClr>
              <a:buNone/>
              <a:defRPr/>
            </a:pPr>
            <a:r>
              <a:rPr lang="de-DE" sz="2200" dirty="0" err="1" smtClean="0"/>
              <a:t>Coordinating</a:t>
            </a:r>
            <a:r>
              <a:rPr lang="de-DE" sz="2200" dirty="0" smtClean="0"/>
              <a:t> </a:t>
            </a:r>
            <a:r>
              <a:rPr lang="de-DE" sz="2200" dirty="0" err="1" smtClean="0"/>
              <a:t>structure</a:t>
            </a:r>
            <a:r>
              <a:rPr lang="de-DE" sz="2200" dirty="0" smtClean="0"/>
              <a:t>(s) </a:t>
            </a:r>
            <a:r>
              <a:rPr lang="de-DE" sz="2200" dirty="0" err="1" smtClean="0"/>
              <a:t>existing</a:t>
            </a:r>
            <a:endParaRPr lang="de-DE" sz="2200" dirty="0" smtClean="0"/>
          </a:p>
          <a:p>
            <a:pPr marL="0" indent="0" algn="r">
              <a:lnSpc>
                <a:spcPct val="100000"/>
              </a:lnSpc>
              <a:buClr>
                <a:schemeClr val="bg2">
                  <a:lumMod val="75000"/>
                </a:schemeClr>
              </a:buClr>
              <a:buNone/>
              <a:defRPr/>
            </a:pPr>
            <a:r>
              <a:rPr lang="de-DE" sz="2200" dirty="0" smtClean="0"/>
              <a:t>National AKIS </a:t>
            </a:r>
            <a:r>
              <a:rPr lang="de-DE" sz="2200" dirty="0" err="1" smtClean="0"/>
              <a:t>and</a:t>
            </a:r>
            <a:r>
              <a:rPr lang="de-DE" sz="2200" dirty="0" smtClean="0"/>
              <a:t>/</a:t>
            </a:r>
            <a:r>
              <a:rPr lang="de-DE" sz="2200" dirty="0" err="1" smtClean="0"/>
              <a:t>or</a:t>
            </a:r>
            <a:r>
              <a:rPr lang="de-DE" sz="2200" dirty="0" smtClean="0"/>
              <a:t> </a:t>
            </a:r>
            <a:r>
              <a:rPr lang="de-DE" sz="2200" dirty="0" err="1" smtClean="0"/>
              <a:t>advisory</a:t>
            </a:r>
            <a:r>
              <a:rPr lang="de-DE" sz="2200" dirty="0" smtClean="0"/>
              <a:t> </a:t>
            </a:r>
            <a:r>
              <a:rPr lang="de-DE" sz="2200" dirty="0" err="1" smtClean="0"/>
              <a:t>services</a:t>
            </a:r>
            <a:r>
              <a:rPr lang="de-DE" sz="2200" dirty="0" smtClean="0"/>
              <a:t> </a:t>
            </a:r>
            <a:r>
              <a:rPr lang="de-DE" sz="2200" dirty="0" err="1" smtClean="0"/>
              <a:t>policies</a:t>
            </a:r>
            <a:r>
              <a:rPr lang="de-DE" sz="2200" dirty="0" smtClean="0"/>
              <a:t> </a:t>
            </a:r>
          </a:p>
          <a:p>
            <a:pPr marL="0" indent="0" algn="r">
              <a:lnSpc>
                <a:spcPct val="100000"/>
              </a:lnSpc>
              <a:buClr>
                <a:schemeClr val="bg2">
                  <a:lumMod val="75000"/>
                </a:schemeClr>
              </a:buClr>
              <a:buNone/>
              <a:defRPr/>
            </a:pPr>
            <a:r>
              <a:rPr lang="de-DE" sz="2200" dirty="0" err="1" smtClean="0"/>
              <a:t>Linkages</a:t>
            </a:r>
            <a:r>
              <a:rPr lang="de-DE" sz="2200" dirty="0" smtClean="0"/>
              <a:t> </a:t>
            </a:r>
            <a:r>
              <a:rPr lang="de-DE" sz="2200" dirty="0" err="1" smtClean="0"/>
              <a:t>between</a:t>
            </a:r>
            <a:r>
              <a:rPr lang="de-DE" sz="2200" dirty="0" smtClean="0"/>
              <a:t> </a:t>
            </a:r>
            <a:r>
              <a:rPr lang="de-DE" sz="2200" dirty="0" err="1" smtClean="0"/>
              <a:t>various</a:t>
            </a:r>
            <a:r>
              <a:rPr lang="de-DE" sz="2200" dirty="0" smtClean="0"/>
              <a:t> </a:t>
            </a:r>
            <a:r>
              <a:rPr lang="de-DE" sz="2200" dirty="0" err="1" smtClean="0"/>
              <a:t>actors</a:t>
            </a:r>
            <a:r>
              <a:rPr lang="de-DE" sz="2200" dirty="0" smtClean="0"/>
              <a:t> </a:t>
            </a:r>
            <a:br>
              <a:rPr lang="de-DE" sz="2200" dirty="0" smtClean="0"/>
            </a:br>
            <a:r>
              <a:rPr lang="de-DE" sz="2200" dirty="0" err="1" smtClean="0"/>
              <a:t>positively</a:t>
            </a:r>
            <a:r>
              <a:rPr lang="de-DE" sz="2200" dirty="0" smtClean="0"/>
              <a:t> </a:t>
            </a:r>
            <a:r>
              <a:rPr lang="de-DE" sz="2200" dirty="0" err="1" smtClean="0"/>
              <a:t>or</a:t>
            </a:r>
            <a:r>
              <a:rPr lang="de-DE" sz="2200" dirty="0" smtClean="0"/>
              <a:t> </a:t>
            </a:r>
            <a:r>
              <a:rPr lang="de-DE" sz="2200" dirty="0" err="1" smtClean="0"/>
              <a:t>negatively</a:t>
            </a:r>
            <a:r>
              <a:rPr lang="de-DE" sz="2200" dirty="0" smtClean="0"/>
              <a:t> </a:t>
            </a:r>
            <a:r>
              <a:rPr lang="de-DE" sz="2200" dirty="0" err="1" smtClean="0"/>
              <a:t>rated</a:t>
            </a:r>
            <a:endParaRPr lang="de-DE" sz="22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3600648" y="2411685"/>
            <a:ext cx="79533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2pPr>
            <a:lvl3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3pPr>
            <a:lvl4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4pPr>
            <a:lvl5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5pPr>
            <a:lvl6pPr marL="2514600" indent="-228600" algn="ctr" defTabSz="449263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6pPr>
            <a:lvl7pPr marL="2971800" indent="-228600" algn="ctr" defTabSz="449263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7pPr>
            <a:lvl8pPr marL="3429000" indent="-228600" algn="ctr" defTabSz="449263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8pPr>
            <a:lvl9pPr marL="3886200" indent="-228600" algn="ctr" defTabSz="449263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9pPr>
          </a:lstStyle>
          <a:p>
            <a:endParaRPr lang="en-GB" altLang="de-DE" b="1" kern="0" dirty="0" smtClean="0">
              <a:solidFill>
                <a:srgbClr val="6699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oliennummernplatzhalter 1"/>
          <p:cNvSpPr txBox="1">
            <a:spLocks/>
          </p:cNvSpPr>
          <p:nvPr/>
        </p:nvSpPr>
        <p:spPr>
          <a:xfrm>
            <a:off x="7224713" y="6815857"/>
            <a:ext cx="2352675" cy="401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SimSun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+mn-cs"/>
              </a:defRPr>
            </a:lvl9pPr>
          </a:lstStyle>
          <a:p>
            <a:fld id="{DBC04922-4203-46CA-BCE9-21A968D0357E}" type="slidenum">
              <a:rPr lang="fr-CA" altLang="de-DE" smtClean="0"/>
              <a:pPr/>
              <a:t>11</a:t>
            </a:fld>
            <a:endParaRPr lang="fr-CA" altLang="de-DE" dirty="0" smtClean="0"/>
          </a:p>
        </p:txBody>
      </p:sp>
      <p:sp>
        <p:nvSpPr>
          <p:cNvPr id="10" name="Textfeld 1"/>
          <p:cNvSpPr txBox="1">
            <a:spLocks noChangeArrowheads="1"/>
          </p:cNvSpPr>
          <p:nvPr/>
        </p:nvSpPr>
        <p:spPr bwMode="auto">
          <a:xfrm>
            <a:off x="1871663" y="6875463"/>
            <a:ext cx="3210944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rgbClr val="78B832"/>
                </a:solidFill>
                <a:latin typeface="+mn-lt"/>
              </a:rPr>
              <a:t>AKIS in </a:t>
            </a:r>
            <a:r>
              <a:rPr lang="de-DE" altLang="de-DE" dirty="0" smtClean="0">
                <a:solidFill>
                  <a:srgbClr val="78B832"/>
                </a:solidFill>
                <a:latin typeface="+mn-lt"/>
              </a:rPr>
              <a:t>Europe: </a:t>
            </a:r>
            <a:r>
              <a:rPr lang="de-DE" altLang="de-DE" dirty="0" err="1" smtClean="0">
                <a:solidFill>
                  <a:srgbClr val="78B832"/>
                </a:solidFill>
                <a:latin typeface="+mn-lt"/>
              </a:rPr>
              <a:t>the</a:t>
            </a:r>
            <a:r>
              <a:rPr lang="de-DE" altLang="de-DE" dirty="0" smtClean="0">
                <a:solidFill>
                  <a:srgbClr val="78B832"/>
                </a:solidFill>
                <a:latin typeface="+mn-lt"/>
              </a:rPr>
              <a:t> </a:t>
            </a:r>
            <a:r>
              <a:rPr lang="de-DE" altLang="de-DE" dirty="0" err="1" smtClean="0">
                <a:solidFill>
                  <a:srgbClr val="78B832"/>
                </a:solidFill>
                <a:latin typeface="+mn-lt"/>
              </a:rPr>
              <a:t>inventory</a:t>
            </a:r>
            <a:endParaRPr lang="de-DE" altLang="de-DE" dirty="0">
              <a:solidFill>
                <a:srgbClr val="78B832"/>
              </a:solidFill>
              <a:latin typeface="+mn-lt"/>
            </a:endParaRPr>
          </a:p>
        </p:txBody>
      </p:sp>
      <p:cxnSp>
        <p:nvCxnSpPr>
          <p:cNvPr id="11" name="Gerade Verbindung mit Pfeil 10"/>
          <p:cNvCxnSpPr/>
          <p:nvPr/>
        </p:nvCxnSpPr>
        <p:spPr bwMode="auto">
          <a:xfrm>
            <a:off x="1583928" y="2411685"/>
            <a:ext cx="734481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99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8853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platzhalter 4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431800"/>
          </a:xfrm>
        </p:spPr>
        <p:txBody>
          <a:bodyPr/>
          <a:lstStyle/>
          <a:p>
            <a:r>
              <a:rPr lang="de-DE" altLang="de-DE" dirty="0" err="1" smtClean="0">
                <a:solidFill>
                  <a:srgbClr val="669900"/>
                </a:solidFill>
                <a:cs typeface="Arial" charset="0"/>
              </a:rPr>
              <a:t>Weak</a:t>
            </a:r>
            <a:r>
              <a:rPr lang="de-DE" altLang="de-DE" dirty="0" smtClean="0">
                <a:solidFill>
                  <a:srgbClr val="669900"/>
                </a:solidFill>
                <a:cs typeface="Arial" charset="0"/>
              </a:rPr>
              <a:t> </a:t>
            </a:r>
            <a:r>
              <a:rPr lang="de-DE" altLang="de-DE" dirty="0" err="1" smtClean="0">
                <a:solidFill>
                  <a:srgbClr val="669900"/>
                </a:solidFill>
                <a:cs typeface="Arial" charset="0"/>
              </a:rPr>
              <a:t>vs</a:t>
            </a:r>
            <a:r>
              <a:rPr lang="de-DE" altLang="de-DE" dirty="0" smtClean="0">
                <a:solidFill>
                  <a:srgbClr val="669900"/>
                </a:solidFill>
                <a:cs typeface="Arial" charset="0"/>
              </a:rPr>
              <a:t> Strong </a:t>
            </a:r>
          </a:p>
        </p:txBody>
      </p:sp>
      <p:sp>
        <p:nvSpPr>
          <p:cNvPr id="18436" name="Inhaltsplatzhalter 5"/>
          <p:cNvSpPr>
            <a:spLocks noGrp="1"/>
          </p:cNvSpPr>
          <p:nvPr>
            <p:ph sz="half" idx="2"/>
          </p:nvPr>
        </p:nvSpPr>
        <p:spPr>
          <a:xfrm>
            <a:off x="526204" y="2267669"/>
            <a:ext cx="4452938" cy="4356100"/>
          </a:xfrm>
        </p:spPr>
        <p:txBody>
          <a:bodyPr/>
          <a:lstStyle/>
          <a:p>
            <a:pPr marL="0" indent="0"/>
            <a:r>
              <a:rPr lang="en-GB" altLang="de-DE" sz="2000" u="sng" dirty="0" smtClean="0">
                <a:cs typeface="Arial" charset="0"/>
              </a:rPr>
              <a:t>Greece, Portugal</a:t>
            </a:r>
            <a:r>
              <a:rPr lang="en-GB" altLang="de-DE" sz="2000" dirty="0" smtClean="0">
                <a:cs typeface="Arial" charset="0"/>
              </a:rPr>
              <a:t>: no or few funds for public advisory services; unclear whether farmers are reached</a:t>
            </a:r>
          </a:p>
          <a:p>
            <a:pPr marL="0" indent="0"/>
            <a:r>
              <a:rPr lang="en-GB" altLang="de-DE" sz="2000" u="sng" dirty="0" smtClean="0">
                <a:cs typeface="Arial" charset="0"/>
              </a:rPr>
              <a:t>Cyprus</a:t>
            </a:r>
            <a:r>
              <a:rPr lang="en-GB" altLang="de-DE" sz="2000" dirty="0" smtClean="0">
                <a:cs typeface="Arial" charset="0"/>
              </a:rPr>
              <a:t>: pressure for the restructuring/downsizing of public support</a:t>
            </a:r>
          </a:p>
          <a:p>
            <a:pPr marL="0" indent="0"/>
            <a:r>
              <a:rPr lang="en-GB" altLang="de-DE" sz="2000" u="sng" dirty="0" smtClean="0">
                <a:cs typeface="Arial" charset="0"/>
              </a:rPr>
              <a:t>Austria, Ireland</a:t>
            </a:r>
            <a:r>
              <a:rPr lang="en-GB" altLang="de-DE" sz="2000" dirty="0" smtClean="0">
                <a:cs typeface="Arial" charset="0"/>
              </a:rPr>
              <a:t>: widespread public support</a:t>
            </a:r>
          </a:p>
          <a:p>
            <a:pPr marL="0" indent="0"/>
            <a:r>
              <a:rPr lang="en-GB" altLang="de-DE" sz="2000" u="sng" dirty="0" smtClean="0">
                <a:cs typeface="Arial" charset="0"/>
              </a:rPr>
              <a:t>France, Germany</a:t>
            </a:r>
            <a:r>
              <a:rPr lang="en-GB" altLang="de-DE" sz="2000" dirty="0" smtClean="0">
                <a:cs typeface="Arial" charset="0"/>
              </a:rPr>
              <a:t>: dedicated 		   resources, powerful actors</a:t>
            </a:r>
          </a:p>
        </p:txBody>
      </p:sp>
      <p:sp>
        <p:nvSpPr>
          <p:cNvPr id="18437" name="Textplatzhalter 6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431800"/>
          </a:xfrm>
        </p:spPr>
        <p:txBody>
          <a:bodyPr/>
          <a:lstStyle/>
          <a:p>
            <a:r>
              <a:rPr lang="de-DE" altLang="de-DE" dirty="0" err="1" smtClean="0">
                <a:solidFill>
                  <a:srgbClr val="669900"/>
                </a:solidFill>
                <a:cs typeface="Arial" charset="0"/>
              </a:rPr>
              <a:t>Fragmented</a:t>
            </a:r>
            <a:r>
              <a:rPr lang="de-DE" altLang="de-DE" dirty="0" smtClean="0">
                <a:solidFill>
                  <a:srgbClr val="669900"/>
                </a:solidFill>
                <a:cs typeface="Arial" charset="0"/>
              </a:rPr>
              <a:t> </a:t>
            </a:r>
            <a:r>
              <a:rPr lang="de-DE" altLang="de-DE" dirty="0" err="1" smtClean="0">
                <a:solidFill>
                  <a:srgbClr val="669900"/>
                </a:solidFill>
                <a:cs typeface="Arial" charset="0"/>
              </a:rPr>
              <a:t>vs</a:t>
            </a:r>
            <a:r>
              <a:rPr lang="de-DE" altLang="de-DE" dirty="0" smtClean="0">
                <a:solidFill>
                  <a:srgbClr val="669900"/>
                </a:solidFill>
                <a:cs typeface="Arial" charset="0"/>
              </a:rPr>
              <a:t> Integrated</a:t>
            </a:r>
          </a:p>
        </p:txBody>
      </p:sp>
      <p:sp>
        <p:nvSpPr>
          <p:cNvPr id="18438" name="Inhaltsplatzhalter 7"/>
          <p:cNvSpPr>
            <a:spLocks noGrp="1"/>
          </p:cNvSpPr>
          <p:nvPr>
            <p:ph sz="quarter" idx="4"/>
          </p:nvPr>
        </p:nvSpPr>
        <p:spPr>
          <a:xfrm>
            <a:off x="5116512" y="2267669"/>
            <a:ext cx="4456113" cy="4356100"/>
          </a:xfrm>
        </p:spPr>
        <p:txBody>
          <a:bodyPr/>
          <a:lstStyle/>
          <a:p>
            <a:pPr marL="0" indent="0"/>
            <a:r>
              <a:rPr lang="en-GB" altLang="de-DE" sz="2000" u="sng" dirty="0" smtClean="0">
                <a:cs typeface="Arial" charset="0"/>
              </a:rPr>
              <a:t>Greece, Portugal, Romania</a:t>
            </a:r>
            <a:r>
              <a:rPr lang="en-GB" altLang="de-DE" sz="2000" dirty="0" smtClean="0">
                <a:cs typeface="Arial" charset="0"/>
              </a:rPr>
              <a:t>: weak or no linkages between different actors</a:t>
            </a:r>
            <a:br>
              <a:rPr lang="en-GB" altLang="de-DE" sz="2000" dirty="0" smtClean="0">
                <a:cs typeface="Arial" charset="0"/>
              </a:rPr>
            </a:br>
            <a:endParaRPr lang="en-GB" altLang="de-DE" sz="2000" dirty="0" smtClean="0">
              <a:cs typeface="Arial" charset="0"/>
            </a:endParaRPr>
          </a:p>
          <a:p>
            <a:pPr marL="0" indent="0"/>
            <a:r>
              <a:rPr lang="en-GB" altLang="de-DE" sz="2000" u="sng" dirty="0" smtClean="0">
                <a:cs typeface="Arial" charset="0"/>
              </a:rPr>
              <a:t>UK</a:t>
            </a:r>
            <a:r>
              <a:rPr lang="en-GB" altLang="de-DE" sz="2000" dirty="0" smtClean="0">
                <a:cs typeface="Arial" charset="0"/>
              </a:rPr>
              <a:t>: complex open system that follows the laissez-faire model</a:t>
            </a:r>
          </a:p>
          <a:p>
            <a:pPr marL="0" indent="0">
              <a:spcBef>
                <a:spcPts val="1800"/>
              </a:spcBef>
            </a:pPr>
            <a:r>
              <a:rPr lang="en-GB" altLang="de-DE" sz="2000" u="sng" dirty="0" smtClean="0">
                <a:cs typeface="Arial" charset="0"/>
              </a:rPr>
              <a:t>Austria</a:t>
            </a:r>
            <a:r>
              <a:rPr lang="en-GB" altLang="de-DE" sz="2000" dirty="0" smtClean="0">
                <a:cs typeface="Arial" charset="0"/>
              </a:rPr>
              <a:t>: public research, education and extension bodies well connected</a:t>
            </a:r>
          </a:p>
          <a:p>
            <a:pPr marL="0" indent="0"/>
            <a:r>
              <a:rPr lang="en-GB" altLang="de-DE" sz="2000" u="sng" dirty="0" smtClean="0">
                <a:cs typeface="Arial" charset="0"/>
              </a:rPr>
              <a:t>Ireland</a:t>
            </a:r>
            <a:r>
              <a:rPr lang="en-GB" altLang="de-DE" sz="2000" dirty="0" smtClean="0">
                <a:cs typeface="Arial" charset="0"/>
              </a:rPr>
              <a:t>: linkages and coordination between public and private actors exists</a:t>
            </a:r>
          </a:p>
          <a:p>
            <a:pPr marL="0" indent="0"/>
            <a:endParaRPr lang="en-GB" altLang="de-DE" dirty="0" smtClean="0">
              <a:cs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619249" y="179437"/>
            <a:ext cx="7953375" cy="11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2pPr>
            <a:lvl3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3pPr>
            <a:lvl4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4pPr>
            <a:lvl5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5pPr>
            <a:lvl6pPr marL="2514600" indent="-228600" algn="ctr" defTabSz="449263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6pPr>
            <a:lvl7pPr marL="2971800" indent="-228600" algn="ctr" defTabSz="449263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7pPr>
            <a:lvl8pPr marL="3429000" indent="-228600" algn="ctr" defTabSz="449263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8pPr>
            <a:lvl9pPr marL="3886200" indent="-228600" algn="ctr" defTabSz="449263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9pPr>
          </a:lstStyle>
          <a:p>
            <a:r>
              <a:rPr lang="de-DE" altLang="de-DE" b="1" dirty="0" err="1" smtClean="0">
                <a:solidFill>
                  <a:srgbClr val="669900"/>
                </a:solidFill>
                <a:latin typeface="+mn-lt"/>
                <a:cs typeface="Arial" charset="0"/>
              </a:rPr>
              <a:t>Examples</a:t>
            </a:r>
            <a:r>
              <a:rPr lang="de-DE" altLang="de-DE" b="1" dirty="0" smtClean="0">
                <a:solidFill>
                  <a:srgbClr val="669900"/>
                </a:solidFill>
                <a:latin typeface="+mn-lt"/>
                <a:cs typeface="Arial" charset="0"/>
              </a:rPr>
              <a:t> </a:t>
            </a:r>
            <a:r>
              <a:rPr lang="de-DE" altLang="de-DE" b="1" dirty="0" err="1">
                <a:solidFill>
                  <a:srgbClr val="669900"/>
                </a:solidFill>
                <a:latin typeface="+mn-lt"/>
                <a:cs typeface="Arial" charset="0"/>
              </a:rPr>
              <a:t>for</a:t>
            </a:r>
            <a:r>
              <a:rPr lang="de-DE" altLang="de-DE" b="1" dirty="0">
                <a:solidFill>
                  <a:srgbClr val="669900"/>
                </a:solidFill>
                <a:latin typeface="+mn-lt"/>
                <a:cs typeface="Arial" charset="0"/>
              </a:rPr>
              <a:t> </a:t>
            </a:r>
            <a:r>
              <a:rPr lang="de-DE" altLang="de-DE" b="1" dirty="0" err="1">
                <a:solidFill>
                  <a:srgbClr val="669900"/>
                </a:solidFill>
                <a:latin typeface="+mn-lt"/>
                <a:cs typeface="Arial" charset="0"/>
              </a:rPr>
              <a:t>selected</a:t>
            </a:r>
            <a:r>
              <a:rPr lang="de-DE" altLang="de-DE" b="1" dirty="0">
                <a:solidFill>
                  <a:srgbClr val="669900"/>
                </a:solidFill>
                <a:latin typeface="+mn-lt"/>
                <a:cs typeface="Arial" charset="0"/>
              </a:rPr>
              <a:t> </a:t>
            </a:r>
            <a:r>
              <a:rPr lang="de-DE" altLang="de-DE" b="1" dirty="0" smtClean="0">
                <a:solidFill>
                  <a:srgbClr val="669900"/>
                </a:solidFill>
                <a:latin typeface="+mn-lt"/>
                <a:cs typeface="Arial" charset="0"/>
              </a:rPr>
              <a:t/>
            </a:r>
            <a:br>
              <a:rPr lang="de-DE" altLang="de-DE" b="1" dirty="0" smtClean="0">
                <a:solidFill>
                  <a:srgbClr val="669900"/>
                </a:solidFill>
                <a:latin typeface="+mn-lt"/>
                <a:cs typeface="Arial" charset="0"/>
              </a:rPr>
            </a:br>
            <a:r>
              <a:rPr lang="de-DE" altLang="de-DE" b="1" dirty="0" smtClean="0">
                <a:solidFill>
                  <a:srgbClr val="669900"/>
                </a:solidFill>
                <a:latin typeface="+mn-lt"/>
                <a:cs typeface="Arial" charset="0"/>
              </a:rPr>
              <a:t>AKIS </a:t>
            </a:r>
            <a:r>
              <a:rPr lang="de-DE" altLang="de-DE" b="1" dirty="0" err="1">
                <a:solidFill>
                  <a:srgbClr val="669900"/>
                </a:solidFill>
                <a:latin typeface="+mn-lt"/>
                <a:cs typeface="Arial" charset="0"/>
              </a:rPr>
              <a:t>characteristics</a:t>
            </a:r>
            <a:endParaRPr lang="en-GB" altLang="de-DE" b="1" kern="0" dirty="0" smtClean="0">
              <a:solidFill>
                <a:srgbClr val="669900"/>
              </a:solidFill>
              <a:latin typeface="+mn-lt"/>
              <a:cs typeface="Arial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57BE98-B825-444C-AFB1-EFFC8BCA84C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10" name="Textfeld 1"/>
          <p:cNvSpPr txBox="1">
            <a:spLocks noChangeArrowheads="1"/>
          </p:cNvSpPr>
          <p:nvPr/>
        </p:nvSpPr>
        <p:spPr bwMode="auto">
          <a:xfrm>
            <a:off x="1871663" y="6875463"/>
            <a:ext cx="3210944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rgbClr val="78B832"/>
                </a:solidFill>
                <a:latin typeface="+mn-lt"/>
              </a:rPr>
              <a:t>AKIS in </a:t>
            </a:r>
            <a:r>
              <a:rPr lang="de-DE" altLang="de-DE" dirty="0" smtClean="0">
                <a:solidFill>
                  <a:srgbClr val="78B832"/>
                </a:solidFill>
                <a:latin typeface="+mn-lt"/>
              </a:rPr>
              <a:t>Europe: </a:t>
            </a:r>
            <a:r>
              <a:rPr lang="de-DE" altLang="de-DE" dirty="0" err="1" smtClean="0">
                <a:solidFill>
                  <a:srgbClr val="78B832"/>
                </a:solidFill>
                <a:latin typeface="+mn-lt"/>
              </a:rPr>
              <a:t>the</a:t>
            </a:r>
            <a:r>
              <a:rPr lang="de-DE" altLang="de-DE" dirty="0" smtClean="0">
                <a:solidFill>
                  <a:srgbClr val="78B832"/>
                </a:solidFill>
                <a:latin typeface="+mn-lt"/>
              </a:rPr>
              <a:t> </a:t>
            </a:r>
            <a:r>
              <a:rPr lang="de-DE" altLang="de-DE" dirty="0" err="1" smtClean="0">
                <a:solidFill>
                  <a:srgbClr val="78B832"/>
                </a:solidFill>
                <a:latin typeface="+mn-lt"/>
              </a:rPr>
              <a:t>inventory</a:t>
            </a:r>
            <a:endParaRPr lang="de-DE" altLang="de-DE" dirty="0">
              <a:solidFill>
                <a:srgbClr val="78B83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334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83928" y="179437"/>
            <a:ext cx="7953375" cy="1260475"/>
          </a:xfrm>
        </p:spPr>
        <p:txBody>
          <a:bodyPr anchor="t"/>
          <a:lstStyle/>
          <a:p>
            <a:r>
              <a:rPr lang="de-DE" b="1" dirty="0" err="1" smtClean="0">
                <a:solidFill>
                  <a:srgbClr val="669900"/>
                </a:solidFill>
              </a:rPr>
              <a:t>Results</a:t>
            </a:r>
            <a:r>
              <a:rPr lang="de-DE" b="1" dirty="0" smtClean="0">
                <a:solidFill>
                  <a:srgbClr val="669900"/>
                </a:solidFill>
              </a:rPr>
              <a:t> </a:t>
            </a:r>
            <a:r>
              <a:rPr lang="de-DE" b="1" dirty="0" err="1" smtClean="0">
                <a:solidFill>
                  <a:srgbClr val="669900"/>
                </a:solidFill>
              </a:rPr>
              <a:t>and</a:t>
            </a:r>
            <a:r>
              <a:rPr lang="de-DE" b="1" dirty="0" smtClean="0">
                <a:solidFill>
                  <a:srgbClr val="669900"/>
                </a:solidFill>
              </a:rPr>
              <a:t> </a:t>
            </a:r>
            <a:r>
              <a:rPr lang="de-DE" b="1" dirty="0" err="1" smtClean="0">
                <a:solidFill>
                  <a:srgbClr val="669900"/>
                </a:solidFill>
              </a:rPr>
              <a:t>conclusions</a:t>
            </a:r>
            <a:r>
              <a:rPr lang="de-DE" b="1" dirty="0" smtClean="0">
                <a:solidFill>
                  <a:srgbClr val="669900"/>
                </a:solidFill>
              </a:rPr>
              <a:t> </a:t>
            </a:r>
            <a:r>
              <a:rPr lang="de-DE" b="1" dirty="0" err="1" smtClean="0">
                <a:solidFill>
                  <a:srgbClr val="669900"/>
                </a:solidFill>
              </a:rPr>
              <a:t>from</a:t>
            </a:r>
            <a:r>
              <a:rPr lang="de-DE" b="1" dirty="0" smtClean="0">
                <a:solidFill>
                  <a:srgbClr val="669900"/>
                </a:solidFill>
              </a:rPr>
              <a:t> AKIS </a:t>
            </a:r>
            <a:r>
              <a:rPr lang="de-DE" b="1" dirty="0" err="1" smtClean="0">
                <a:solidFill>
                  <a:srgbClr val="669900"/>
                </a:solidFill>
              </a:rPr>
              <a:t>inventory</a:t>
            </a:r>
            <a:r>
              <a:rPr lang="de-DE" b="1" dirty="0" smtClean="0">
                <a:solidFill>
                  <a:srgbClr val="669900"/>
                </a:solidFill>
              </a:rPr>
              <a:t> </a:t>
            </a:r>
            <a:endParaRPr lang="de-DE" b="1" dirty="0">
              <a:solidFill>
                <a:srgbClr val="6699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67904" y="1592163"/>
            <a:ext cx="8204721" cy="45291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altLang="de-DE" sz="2100" b="1" dirty="0" smtClean="0">
                <a:cs typeface="Arial" charset="0"/>
              </a:rPr>
              <a:t>Great </a:t>
            </a:r>
            <a:r>
              <a:rPr lang="de-DE" altLang="de-DE" sz="2100" b="1" dirty="0" err="1" smtClean="0">
                <a:cs typeface="Arial" charset="0"/>
              </a:rPr>
              <a:t>diversity</a:t>
            </a:r>
            <a:r>
              <a:rPr lang="de-DE" altLang="de-DE" sz="2100" b="1" dirty="0" smtClean="0">
                <a:cs typeface="Arial" charset="0"/>
              </a:rPr>
              <a:t> </a:t>
            </a:r>
            <a:r>
              <a:rPr lang="de-DE" altLang="de-DE" sz="2100" b="1" dirty="0" err="1" smtClean="0">
                <a:cs typeface="Arial" charset="0"/>
              </a:rPr>
              <a:t>of</a:t>
            </a:r>
            <a:r>
              <a:rPr lang="de-DE" altLang="de-DE" sz="2100" b="1" dirty="0" smtClean="0">
                <a:cs typeface="Arial" charset="0"/>
              </a:rPr>
              <a:t> AKIS (in Europe) </a:t>
            </a:r>
            <a:endParaRPr lang="de-DE" altLang="de-DE" sz="2100" b="1" dirty="0">
              <a:cs typeface="Arial" charset="0"/>
            </a:endParaRPr>
          </a:p>
          <a:p>
            <a:pPr marL="857250" lvl="1" indent="-457200">
              <a:lnSpc>
                <a:spcPct val="100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altLang="de-DE" sz="2100" dirty="0">
                <a:cs typeface="Arial" charset="0"/>
              </a:rPr>
              <a:t>C</a:t>
            </a:r>
            <a:r>
              <a:rPr lang="de-DE" altLang="de-DE" sz="2100" dirty="0" smtClean="0">
                <a:cs typeface="Arial" charset="0"/>
              </a:rPr>
              <a:t>omparative </a:t>
            </a:r>
            <a:r>
              <a:rPr lang="de-DE" altLang="de-DE" sz="2100" dirty="0">
                <a:cs typeface="Arial" charset="0"/>
              </a:rPr>
              <a:t>appraisal not useful because of the multitude of influencing factors; </a:t>
            </a:r>
          </a:p>
          <a:p>
            <a:pPr marL="857250" lvl="1" indent="-457200">
              <a:lnSpc>
                <a:spcPct val="100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altLang="de-DE" sz="2100" dirty="0" smtClean="0">
                <a:cs typeface="Arial" charset="0"/>
              </a:rPr>
              <a:t>Functional </a:t>
            </a:r>
            <a:r>
              <a:rPr lang="de-DE" altLang="de-DE" sz="2100" dirty="0">
                <a:cs typeface="Arial" charset="0"/>
              </a:rPr>
              <a:t>focus is appropriate to support comparison and mutual </a:t>
            </a:r>
            <a:r>
              <a:rPr lang="de-DE" altLang="de-DE" sz="2100" dirty="0" smtClean="0">
                <a:cs typeface="Arial" charset="0"/>
              </a:rPr>
              <a:t>learning</a:t>
            </a:r>
          </a:p>
          <a:p>
            <a:pPr marL="0" indent="0">
              <a:lnSpc>
                <a:spcPct val="100000"/>
              </a:lnSpc>
            </a:pPr>
            <a:r>
              <a:rPr lang="de-DE" altLang="de-DE" sz="2100" b="1" dirty="0" smtClean="0">
                <a:cs typeface="Arial" charset="0"/>
              </a:rPr>
              <a:t>The </a:t>
            </a:r>
            <a:r>
              <a:rPr lang="de-DE" altLang="de-DE" sz="2100" b="1" dirty="0" err="1" smtClean="0">
                <a:cs typeface="Arial" charset="0"/>
              </a:rPr>
              <a:t>conceptual</a:t>
            </a:r>
            <a:r>
              <a:rPr lang="de-DE" altLang="de-DE" sz="2100" b="1" dirty="0" smtClean="0">
                <a:cs typeface="Arial" charset="0"/>
              </a:rPr>
              <a:t> </a:t>
            </a:r>
            <a:r>
              <a:rPr lang="de-DE" altLang="de-DE" sz="2100" b="1" dirty="0" err="1" smtClean="0">
                <a:cs typeface="Arial" charset="0"/>
              </a:rPr>
              <a:t>value</a:t>
            </a:r>
            <a:r>
              <a:rPr lang="de-DE" altLang="de-DE" sz="2100" b="1" dirty="0" smtClean="0">
                <a:cs typeface="Arial" charset="0"/>
              </a:rPr>
              <a:t> </a:t>
            </a:r>
            <a:r>
              <a:rPr lang="de-DE" altLang="de-DE" sz="2100" b="1" dirty="0" err="1" smtClean="0">
                <a:cs typeface="Arial" charset="0"/>
              </a:rPr>
              <a:t>of</a:t>
            </a:r>
            <a:r>
              <a:rPr lang="de-DE" altLang="de-DE" sz="2100" b="1" dirty="0" smtClean="0">
                <a:cs typeface="Arial" charset="0"/>
              </a:rPr>
              <a:t> AKIS </a:t>
            </a:r>
            <a:r>
              <a:rPr lang="de-DE" altLang="de-DE" sz="2100" b="1" dirty="0" err="1" smtClean="0">
                <a:cs typeface="Arial" charset="0"/>
              </a:rPr>
              <a:t>is</a:t>
            </a:r>
            <a:r>
              <a:rPr lang="de-DE" altLang="de-DE" sz="2100" b="1" dirty="0" smtClean="0">
                <a:cs typeface="Arial" charset="0"/>
              </a:rPr>
              <a:t> high </a:t>
            </a:r>
          </a:p>
          <a:p>
            <a:pPr marL="800100" lvl="1" indent="-342900">
              <a:lnSpc>
                <a:spcPct val="100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altLang="de-DE" sz="2100" dirty="0" smtClean="0">
                <a:cs typeface="Arial" charset="0"/>
              </a:rPr>
              <a:t>Gives </a:t>
            </a:r>
            <a:r>
              <a:rPr lang="de-DE" altLang="de-DE" sz="2100" dirty="0" smtClean="0">
                <a:cs typeface="Arial" charset="0"/>
              </a:rPr>
              <a:t>an overview and supports analysis of vertical and horizontal interaction and integration</a:t>
            </a:r>
          </a:p>
          <a:p>
            <a:pPr marL="0" indent="0">
              <a:lnSpc>
                <a:spcPct val="100000"/>
              </a:lnSpc>
            </a:pPr>
            <a:r>
              <a:rPr lang="de-DE" altLang="de-DE" sz="2100" b="1" dirty="0" smtClean="0">
                <a:cs typeface="Arial" charset="0"/>
              </a:rPr>
              <a:t>Attention: </a:t>
            </a:r>
          </a:p>
          <a:p>
            <a:pPr marL="800100" lvl="1" indent="-342900">
              <a:lnSpc>
                <a:spcPct val="100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altLang="de-DE" sz="2100" dirty="0" smtClean="0">
                <a:cs typeface="Arial" charset="0"/>
              </a:rPr>
              <a:t>AKIS concept wasn‘t well known in the </a:t>
            </a:r>
            <a:r>
              <a:rPr lang="de-DE" altLang="de-DE" sz="2100" dirty="0" smtClean="0">
                <a:cs typeface="Arial" charset="0"/>
              </a:rPr>
              <a:t>Member States </a:t>
            </a:r>
            <a:r>
              <a:rPr lang="de-DE" altLang="de-DE" sz="2100" dirty="0" smtClean="0">
                <a:cs typeface="Arial" charset="0"/>
              </a:rPr>
              <a:t>in 2013</a:t>
            </a:r>
          </a:p>
          <a:p>
            <a:pPr marL="800100" lvl="1" indent="-342900">
              <a:lnSpc>
                <a:spcPct val="100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altLang="de-DE" sz="2100" dirty="0">
                <a:cs typeface="Arial" charset="0"/>
              </a:rPr>
              <a:t>E</a:t>
            </a:r>
            <a:r>
              <a:rPr lang="de-DE" altLang="de-DE" sz="2100" dirty="0" smtClean="0">
                <a:cs typeface="Arial" charset="0"/>
              </a:rPr>
              <a:t>ducation </a:t>
            </a:r>
            <a:r>
              <a:rPr lang="de-DE" altLang="de-DE" sz="2100" dirty="0" smtClean="0">
                <a:cs typeface="Arial" charset="0"/>
              </a:rPr>
              <a:t>wasn‘t explicitly addressed – although an important component in many </a:t>
            </a:r>
            <a:r>
              <a:rPr lang="de-DE" altLang="de-DE" sz="2100" dirty="0" smtClean="0">
                <a:cs typeface="Arial" charset="0"/>
              </a:rPr>
              <a:t>Member States</a:t>
            </a:r>
            <a:endParaRPr lang="de-DE" altLang="de-DE" sz="2100" dirty="0">
              <a:cs typeface="Arial" charset="0"/>
            </a:endParaRPr>
          </a:p>
          <a:p>
            <a:pPr>
              <a:lnSpc>
                <a:spcPct val="100000"/>
              </a:lnSpc>
            </a:pPr>
            <a:endParaRPr lang="de-DE" sz="21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8DEC34-8FDD-4A76-AC14-8B05E4BB28CE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6" name="Textfeld 1"/>
          <p:cNvSpPr txBox="1">
            <a:spLocks noChangeArrowheads="1"/>
          </p:cNvSpPr>
          <p:nvPr/>
        </p:nvSpPr>
        <p:spPr bwMode="auto">
          <a:xfrm>
            <a:off x="1871663" y="6875463"/>
            <a:ext cx="3210944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rgbClr val="78B832"/>
                </a:solidFill>
                <a:latin typeface="+mn-lt"/>
              </a:rPr>
              <a:t>AKIS in </a:t>
            </a:r>
            <a:r>
              <a:rPr lang="de-DE" altLang="de-DE" dirty="0" smtClean="0">
                <a:solidFill>
                  <a:srgbClr val="78B832"/>
                </a:solidFill>
                <a:latin typeface="+mn-lt"/>
              </a:rPr>
              <a:t>Europe: </a:t>
            </a:r>
            <a:r>
              <a:rPr lang="de-DE" altLang="de-DE" dirty="0" err="1" smtClean="0">
                <a:solidFill>
                  <a:srgbClr val="78B832"/>
                </a:solidFill>
                <a:latin typeface="+mn-lt"/>
              </a:rPr>
              <a:t>the</a:t>
            </a:r>
            <a:r>
              <a:rPr lang="de-DE" altLang="de-DE" dirty="0" smtClean="0">
                <a:solidFill>
                  <a:srgbClr val="78B832"/>
                </a:solidFill>
                <a:latin typeface="+mn-lt"/>
              </a:rPr>
              <a:t> </a:t>
            </a:r>
            <a:r>
              <a:rPr lang="de-DE" altLang="de-DE" dirty="0" err="1" smtClean="0">
                <a:solidFill>
                  <a:srgbClr val="78B832"/>
                </a:solidFill>
                <a:latin typeface="+mn-lt"/>
              </a:rPr>
              <a:t>inventory</a:t>
            </a:r>
            <a:endParaRPr lang="de-DE" altLang="de-DE" dirty="0">
              <a:solidFill>
                <a:srgbClr val="78B832"/>
              </a:solidFill>
              <a:latin typeface="+mn-lt"/>
            </a:endParaRPr>
          </a:p>
        </p:txBody>
      </p:sp>
      <p:sp>
        <p:nvSpPr>
          <p:cNvPr id="4" name="Abgerundetes Rechteck 3"/>
          <p:cNvSpPr/>
          <p:nvPr/>
        </p:nvSpPr>
        <p:spPr bwMode="auto">
          <a:xfrm>
            <a:off x="6480472" y="6716322"/>
            <a:ext cx="2952328" cy="31828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SimSun" charset="-122"/>
              </a:rPr>
              <a:t>Knierim et  al. 2015</a:t>
            </a:r>
          </a:p>
        </p:txBody>
      </p:sp>
    </p:spTree>
    <p:extLst>
      <p:ext uri="{BB962C8B-B14F-4D97-AF65-F5344CB8AC3E}">
        <p14:creationId xmlns:p14="http://schemas.microsoft.com/office/powerpoint/2010/main" val="27181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8DEC34-8FDD-4A76-AC14-8B05E4BB28CE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949150"/>
              </p:ext>
            </p:extLst>
          </p:nvPr>
        </p:nvGraphicFramePr>
        <p:xfrm>
          <a:off x="1063623" y="1475581"/>
          <a:ext cx="8496944" cy="481627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706990"/>
                <a:gridCol w="5789954"/>
              </a:tblGrid>
              <a:tr h="965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Type of dominant advisory </a:t>
                      </a:r>
                      <a:r>
                        <a:rPr lang="en-GB" sz="2000" dirty="0" smtClean="0">
                          <a:effectLst/>
                        </a:rPr>
                        <a:t>service org</a:t>
                      </a:r>
                      <a:endParaRPr lang="de-DE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Country</a:t>
                      </a:r>
                      <a:endParaRPr lang="de-DE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653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Public</a:t>
                      </a:r>
                      <a:endParaRPr lang="de-DE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</a:rPr>
                        <a:t>Bulgaria        Greece       Hungary*        Ireland      Latvia*    </a:t>
                      </a:r>
                      <a:r>
                        <a:rPr lang="en-GB" sz="2000" dirty="0" smtClean="0">
                          <a:effectLst/>
                        </a:rPr>
                        <a:t>  Poland</a:t>
                      </a:r>
                      <a:r>
                        <a:rPr lang="en-GB" sz="2000" dirty="0">
                          <a:effectLst/>
                        </a:rPr>
                        <a:t>*         </a:t>
                      </a:r>
                      <a:r>
                        <a:rPr lang="en-GB" sz="2000" dirty="0" smtClean="0">
                          <a:effectLst/>
                        </a:rPr>
                        <a:t>Romania*        </a:t>
                      </a:r>
                      <a:r>
                        <a:rPr lang="en-GB" sz="2000" dirty="0">
                          <a:effectLst/>
                        </a:rPr>
                        <a:t>Slovakia*</a:t>
                      </a:r>
                      <a:endParaRPr lang="de-DE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Private</a:t>
                      </a:r>
                      <a:endParaRPr lang="de-DE" sz="2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Estonia*        The Netherlands</a:t>
                      </a:r>
                      <a:endParaRPr lang="de-DE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6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Farmer-Based Organisation</a:t>
                      </a:r>
                      <a:endParaRPr lang="de-DE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Austria*      </a:t>
                      </a:r>
                      <a:r>
                        <a:rPr lang="de-DE" sz="2000" dirty="0" err="1" smtClean="0">
                          <a:effectLst/>
                        </a:rPr>
                        <a:t>Belgium</a:t>
                      </a:r>
                      <a:r>
                        <a:rPr lang="de-DE" sz="2000" dirty="0" smtClean="0">
                          <a:effectLst/>
                        </a:rPr>
                        <a:t>       </a:t>
                      </a:r>
                      <a:r>
                        <a:rPr lang="de-DE" sz="2000" dirty="0" err="1">
                          <a:effectLst/>
                        </a:rPr>
                        <a:t>Cyprus</a:t>
                      </a:r>
                      <a:r>
                        <a:rPr lang="de-DE" sz="2000" dirty="0">
                          <a:effectLst/>
                        </a:rPr>
                        <a:t>        </a:t>
                      </a:r>
                      <a:r>
                        <a:rPr lang="de-DE" sz="2000" dirty="0" err="1">
                          <a:effectLst/>
                        </a:rPr>
                        <a:t>Denmark</a:t>
                      </a:r>
                      <a:r>
                        <a:rPr lang="de-DE" sz="2000" dirty="0">
                          <a:effectLst/>
                        </a:rPr>
                        <a:t>       </a:t>
                      </a:r>
                      <a:r>
                        <a:rPr lang="de-DE" sz="2000" dirty="0" err="1">
                          <a:effectLst/>
                        </a:rPr>
                        <a:t>Finland</a:t>
                      </a:r>
                      <a:r>
                        <a:rPr lang="de-DE" sz="2000" dirty="0">
                          <a:effectLst/>
                        </a:rPr>
                        <a:t>       France*     </a:t>
                      </a:r>
                      <a:r>
                        <a:rPr lang="en-GB" sz="2000" dirty="0" smtClean="0">
                          <a:effectLst/>
                        </a:rPr>
                        <a:t>Lithuania*   Portugal       </a:t>
                      </a:r>
                      <a:r>
                        <a:rPr lang="en-GB" sz="2000" dirty="0">
                          <a:effectLst/>
                        </a:rPr>
                        <a:t>Slovenia*       </a:t>
                      </a:r>
                      <a:r>
                        <a:rPr lang="en-GB" sz="2000" dirty="0" smtClean="0">
                          <a:effectLst/>
                        </a:rPr>
                        <a:t>Spain    </a:t>
                      </a:r>
                      <a:r>
                        <a:rPr lang="en-GB" sz="2000" dirty="0">
                          <a:effectLst/>
                        </a:rPr>
                        <a:t>Sweden </a:t>
                      </a:r>
                      <a:endParaRPr lang="de-DE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Public/ Private</a:t>
                      </a:r>
                      <a:endParaRPr lang="de-DE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Czech Republic*         United Kingdom</a:t>
                      </a:r>
                      <a:endParaRPr lang="de-DE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Public/Private/FBO</a:t>
                      </a:r>
                      <a:endParaRPr lang="de-DE" sz="2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Germany*        Italy       Malta</a:t>
                      </a:r>
                      <a:endParaRPr lang="de-DE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7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Public/ FBO</a:t>
                      </a:r>
                      <a:endParaRPr lang="de-DE" sz="2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Luxembourg*</a:t>
                      </a:r>
                      <a:endParaRPr lang="de-DE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1063623" y="374650"/>
            <a:ext cx="79533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2pPr>
            <a:lvl3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3pPr>
            <a:lvl4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4pPr>
            <a:lvl5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5pPr>
            <a:lvl6pPr marL="2514600" indent="-228600" algn="ctr" defTabSz="449263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6pPr>
            <a:lvl7pPr marL="2971800" indent="-228600" algn="ctr" defTabSz="449263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7pPr>
            <a:lvl8pPr marL="3429000" indent="-228600" algn="ctr" defTabSz="449263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8pPr>
            <a:lvl9pPr marL="3886200" indent="-228600" algn="ctr" defTabSz="449263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9pPr>
          </a:lstStyle>
          <a:p>
            <a:r>
              <a:rPr lang="de-DE" sz="3200" b="1" dirty="0">
                <a:solidFill>
                  <a:srgbClr val="669900"/>
                </a:solidFill>
              </a:rPr>
              <a:t>Dominant </a:t>
            </a:r>
            <a:r>
              <a:rPr lang="de-DE" sz="3200" b="1" dirty="0" err="1">
                <a:solidFill>
                  <a:srgbClr val="669900"/>
                </a:solidFill>
              </a:rPr>
              <a:t>advisory</a:t>
            </a:r>
            <a:r>
              <a:rPr lang="de-DE" sz="3200" b="1" dirty="0">
                <a:solidFill>
                  <a:srgbClr val="669900"/>
                </a:solidFill>
              </a:rPr>
              <a:t> </a:t>
            </a:r>
            <a:r>
              <a:rPr lang="de-DE" sz="3200" b="1" dirty="0" err="1">
                <a:solidFill>
                  <a:srgbClr val="669900"/>
                </a:solidFill>
              </a:rPr>
              <a:t>services</a:t>
            </a:r>
            <a:r>
              <a:rPr lang="de-DE" sz="3200" b="1" dirty="0">
                <a:solidFill>
                  <a:srgbClr val="669900"/>
                </a:solidFill>
              </a:rPr>
              <a:t> </a:t>
            </a:r>
            <a:r>
              <a:rPr lang="de-DE" sz="2400" b="1" dirty="0">
                <a:solidFill>
                  <a:srgbClr val="669900"/>
                </a:solidFill>
              </a:rPr>
              <a:t>(in 2013)</a:t>
            </a:r>
            <a:endParaRPr lang="en-GB" altLang="de-DE" sz="2400" b="1" kern="0" dirty="0" smtClean="0">
              <a:solidFill>
                <a:srgbClr val="6699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feld 6"/>
          <p:cNvSpPr txBox="1">
            <a:spLocks noChangeArrowheads="1"/>
          </p:cNvSpPr>
          <p:nvPr/>
        </p:nvSpPr>
        <p:spPr bwMode="auto">
          <a:xfrm>
            <a:off x="2087984" y="6744180"/>
            <a:ext cx="21859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b="1" i="1">
                <a:solidFill>
                  <a:srgbClr val="78B832"/>
                </a:solidFill>
              </a:rPr>
              <a:t>Advisory Services</a:t>
            </a:r>
          </a:p>
        </p:txBody>
      </p:sp>
    </p:spTree>
    <p:extLst>
      <p:ext uri="{BB962C8B-B14F-4D97-AF65-F5344CB8AC3E}">
        <p14:creationId xmlns:p14="http://schemas.microsoft.com/office/powerpoint/2010/main" val="354144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9832" y="179437"/>
            <a:ext cx="8853487" cy="12604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de-DE" sz="2800" dirty="0" smtClean="0">
                <a:cs typeface="Arial" charset="0"/>
              </a:rPr>
              <a:t>The major target groups by dominant type of advisory service </a:t>
            </a:r>
            <a:r>
              <a:rPr lang="en-US" altLang="de-DE" sz="2800" dirty="0" err="1" smtClean="0">
                <a:cs typeface="Arial" charset="0"/>
              </a:rPr>
              <a:t>organisation</a:t>
            </a:r>
            <a:r>
              <a:rPr lang="en-US" altLang="de-DE" sz="2800" dirty="0" smtClean="0">
                <a:cs typeface="Arial" charset="0"/>
              </a:rPr>
              <a:t> </a:t>
            </a:r>
            <a:endParaRPr lang="en-GB" altLang="de-DE" sz="2800" dirty="0" smtClean="0">
              <a:cs typeface="Arial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491934"/>
              </p:ext>
            </p:extLst>
          </p:nvPr>
        </p:nvGraphicFramePr>
        <p:xfrm>
          <a:off x="1368425" y="1763713"/>
          <a:ext cx="7559675" cy="467994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83761"/>
                <a:gridCol w="4075914"/>
              </a:tblGrid>
              <a:tr h="738939">
                <a:tc>
                  <a:txBody>
                    <a:bodyPr/>
                    <a:lstStyle/>
                    <a:p>
                      <a:pPr marL="9017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dirty="0"/>
                        <a:t>Type of advisory organisation</a:t>
                      </a:r>
                      <a:endParaRPr lang="pl-PL" sz="24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75585" marR="7558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dirty="0"/>
                        <a:t>Type of target group </a:t>
                      </a:r>
                      <a:br>
                        <a:rPr lang="en-GB" sz="2400" dirty="0"/>
                      </a:br>
                      <a:r>
                        <a:rPr lang="en-GB" sz="2400" dirty="0"/>
                        <a:t>(by rank / hierarchy)</a:t>
                      </a:r>
                      <a:endParaRPr lang="pl-PL" sz="24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75585" marR="7558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40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dirty="0"/>
                        <a:t>Public</a:t>
                      </a:r>
                      <a:br>
                        <a:rPr lang="en-GB" sz="2400" dirty="0"/>
                      </a:br>
                      <a:endParaRPr lang="pl-PL" sz="20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75585" marR="7558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/>
                        <a:t>Medium commercial farms;</a:t>
                      </a:r>
                      <a:br>
                        <a:rPr lang="en-GB" sz="2000" dirty="0"/>
                      </a:br>
                      <a:r>
                        <a:rPr lang="en-GB" sz="2000" dirty="0"/>
                        <a:t>Small commercial farms;</a:t>
                      </a:r>
                      <a:br>
                        <a:rPr lang="en-GB" sz="2000" dirty="0"/>
                      </a:br>
                      <a:r>
                        <a:rPr lang="en-GB" sz="2000" dirty="0"/>
                        <a:t>Young farmers;</a:t>
                      </a:r>
                      <a:endParaRPr lang="pl-PL" sz="20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75585" marR="7558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40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dirty="0"/>
                        <a:t>Private</a:t>
                      </a:r>
                      <a:br>
                        <a:rPr lang="en-GB" sz="2400" dirty="0"/>
                      </a:br>
                      <a:r>
                        <a:rPr lang="en-GB" sz="2000" kern="1200" dirty="0"/>
                        <a:t>(private profit </a:t>
                      </a:r>
                      <a:r>
                        <a:rPr lang="pl-PL" sz="2000" kern="1200" dirty="0" smtClean="0"/>
                        <a:t>c</a:t>
                      </a:r>
                      <a:r>
                        <a:rPr lang="en-GB" sz="2000" kern="1200" dirty="0" err="1" smtClean="0"/>
                        <a:t>ompanies</a:t>
                      </a:r>
                      <a:r>
                        <a:rPr lang="en-GB" sz="2000" kern="1200" dirty="0"/>
                        <a:t>, </a:t>
                      </a:r>
                      <a:br>
                        <a:rPr lang="en-GB" sz="2000" kern="1200" dirty="0"/>
                      </a:br>
                      <a:r>
                        <a:rPr lang="pl-PL" sz="2000" kern="1200" dirty="0" err="1" smtClean="0"/>
                        <a:t>individual</a:t>
                      </a:r>
                      <a:r>
                        <a:rPr lang="pl-PL" sz="2000" kern="1200" dirty="0" smtClean="0"/>
                        <a:t> </a:t>
                      </a:r>
                      <a:r>
                        <a:rPr lang="pl-PL" sz="2000" kern="1200" dirty="0" err="1" smtClean="0"/>
                        <a:t>consultants</a:t>
                      </a:r>
                      <a:r>
                        <a:rPr lang="en-GB" sz="2000" kern="1200" dirty="0" smtClean="0"/>
                        <a:t>)</a:t>
                      </a:r>
                      <a:endParaRPr lang="pl-PL" sz="20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75585" marR="7558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/>
                        <a:t>Large commercial farms;</a:t>
                      </a:r>
                      <a:br>
                        <a:rPr lang="en-GB" sz="2000" dirty="0"/>
                      </a:br>
                      <a:r>
                        <a:rPr lang="en-GB" sz="2000" dirty="0"/>
                        <a:t>Medium commercial farms;</a:t>
                      </a:r>
                      <a:br>
                        <a:rPr lang="en-GB" sz="2000" dirty="0"/>
                      </a:br>
                      <a:r>
                        <a:rPr lang="en-GB" sz="2000" dirty="0"/>
                        <a:t>Small commercial farms;</a:t>
                      </a:r>
                      <a:endParaRPr lang="pl-PL" sz="20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75585" marR="7558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19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dirty="0"/>
                        <a:t>FBOs</a:t>
                      </a:r>
                      <a:br>
                        <a:rPr lang="en-GB" sz="2400" dirty="0"/>
                      </a:br>
                      <a:r>
                        <a:rPr lang="en-GB" sz="2000" kern="1200" dirty="0"/>
                        <a:t>(chambers of agriculture, </a:t>
                      </a:r>
                      <a:br>
                        <a:rPr lang="en-GB" sz="2000" kern="1200" dirty="0"/>
                      </a:br>
                      <a:r>
                        <a:rPr lang="en-GB" sz="2000" kern="1200" dirty="0" smtClean="0"/>
                        <a:t>farmer</a:t>
                      </a:r>
                      <a:r>
                        <a:rPr lang="pl-PL" sz="2000" kern="1200" dirty="0" smtClean="0"/>
                        <a:t>s’</a:t>
                      </a:r>
                      <a:r>
                        <a:rPr lang="en-GB" sz="2000" kern="1200" dirty="0" smtClean="0"/>
                        <a:t> </a:t>
                      </a:r>
                      <a:r>
                        <a:rPr lang="en-GB" sz="2000" kern="1200" dirty="0"/>
                        <a:t>unions, </a:t>
                      </a:r>
                      <a:r>
                        <a:rPr lang="en-GB" sz="2000" kern="1200" dirty="0" smtClean="0"/>
                        <a:t>farmer</a:t>
                      </a:r>
                      <a:r>
                        <a:rPr lang="pl-PL" sz="2000" kern="1200" dirty="0" smtClean="0"/>
                        <a:t>s’</a:t>
                      </a:r>
                      <a:r>
                        <a:rPr lang="en-GB" sz="2000" kern="1200" dirty="0" smtClean="0"/>
                        <a:t> </a:t>
                      </a:r>
                      <a:r>
                        <a:rPr lang="en-GB" sz="2000" kern="1200" dirty="0"/>
                        <a:t>associations, </a:t>
                      </a:r>
                      <a:r>
                        <a:rPr lang="en-GB" sz="2000" kern="1200" dirty="0" smtClean="0"/>
                        <a:t>farmer</a:t>
                      </a:r>
                      <a:r>
                        <a:rPr lang="pl-PL" sz="2000" kern="1200" dirty="0" smtClean="0"/>
                        <a:t>s’</a:t>
                      </a:r>
                      <a:r>
                        <a:rPr lang="en-GB" sz="2000" kern="1200" dirty="0" smtClean="0"/>
                        <a:t> </a:t>
                      </a:r>
                      <a:r>
                        <a:rPr lang="en-GB" sz="2000" kern="1200" dirty="0"/>
                        <a:t>cooperatives)</a:t>
                      </a:r>
                      <a:endParaRPr lang="pl-PL" sz="20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75585" marR="7558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1112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/>
                        <a:t>Medium commercial farms;</a:t>
                      </a:r>
                      <a:br>
                        <a:rPr lang="en-GB" sz="2000" dirty="0"/>
                      </a:br>
                      <a:r>
                        <a:rPr lang="en-GB" sz="2000" dirty="0"/>
                        <a:t>Large commercial farms;</a:t>
                      </a:r>
                      <a:br>
                        <a:rPr lang="en-GB" sz="2000" dirty="0"/>
                      </a:br>
                      <a:r>
                        <a:rPr lang="en-GB" sz="2000" dirty="0"/>
                        <a:t>Small commercial farms;</a:t>
                      </a:r>
                      <a:br>
                        <a:rPr lang="en-GB" sz="2000" dirty="0"/>
                      </a:br>
                      <a:r>
                        <a:rPr lang="en-GB" sz="2000" dirty="0"/>
                        <a:t>Producers’ groups; </a:t>
                      </a:r>
                      <a:endParaRPr lang="pl-PL" sz="20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75585" marR="7558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8" name="pole tekstowe 4"/>
          <p:cNvSpPr txBox="1"/>
          <p:nvPr/>
        </p:nvSpPr>
        <p:spPr>
          <a:xfrm>
            <a:off x="3455988" y="6573838"/>
            <a:ext cx="5649912" cy="301625"/>
          </a:xfrm>
          <a:prstGeom prst="rect">
            <a:avLst/>
          </a:prstGeom>
          <a:noFill/>
        </p:spPr>
        <p:txBody>
          <a:bodyPr lIns="100794" tIns="50397" rIns="100794" bIns="50397">
            <a:spAutoFit/>
          </a:bodyPr>
          <a:lstStyle/>
          <a:p>
            <a:pPr algn="r">
              <a:defRPr/>
            </a:pPr>
            <a:r>
              <a:rPr lang="pl-PL" sz="1400" dirty="0" err="1">
                <a:latin typeface="+mj-lt"/>
              </a:rPr>
              <a:t>Source</a:t>
            </a:r>
            <a:r>
              <a:rPr lang="pl-PL" sz="1400" dirty="0">
                <a:latin typeface="+mj-lt"/>
              </a:rPr>
              <a:t>: </a:t>
            </a:r>
            <a:r>
              <a:rPr lang="pl-PL" sz="1400" dirty="0" err="1">
                <a:latin typeface="+mj-lt"/>
              </a:rPr>
              <a:t>the</a:t>
            </a:r>
            <a:r>
              <a:rPr lang="pl-PL" sz="1400" dirty="0">
                <a:latin typeface="+mj-lt"/>
              </a:rPr>
              <a:t> country </a:t>
            </a:r>
            <a:r>
              <a:rPr lang="pl-PL" sz="1400" dirty="0" err="1">
                <a:latin typeface="+mj-lt"/>
              </a:rPr>
              <a:t>reports</a:t>
            </a:r>
            <a:r>
              <a:rPr lang="pl-PL" sz="1400" dirty="0">
                <a:latin typeface="+mj-lt"/>
              </a:rPr>
              <a:t>, 2013</a:t>
            </a:r>
          </a:p>
        </p:txBody>
      </p:sp>
      <p:sp>
        <p:nvSpPr>
          <p:cNvPr id="29718" name="Textfeld 6"/>
          <p:cNvSpPr txBox="1">
            <a:spLocks noChangeArrowheads="1"/>
          </p:cNvSpPr>
          <p:nvPr/>
        </p:nvSpPr>
        <p:spPr bwMode="auto">
          <a:xfrm>
            <a:off x="2087984" y="6744180"/>
            <a:ext cx="21859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b="1" i="1">
                <a:solidFill>
                  <a:srgbClr val="78B832"/>
                </a:solidFill>
              </a:rPr>
              <a:t>Advisory Services</a:t>
            </a:r>
          </a:p>
        </p:txBody>
      </p:sp>
    </p:spTree>
    <p:extLst>
      <p:ext uri="{BB962C8B-B14F-4D97-AF65-F5344CB8AC3E}">
        <p14:creationId xmlns:p14="http://schemas.microsoft.com/office/powerpoint/2010/main" val="2297614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b="1" dirty="0" smtClean="0">
                <a:solidFill>
                  <a:srgbClr val="669900"/>
                </a:solidFill>
              </a:rPr>
              <a:t>Stakeholder involvement </a:t>
            </a:r>
            <a:br>
              <a:rPr lang="en-GB" b="1" dirty="0" smtClean="0">
                <a:solidFill>
                  <a:srgbClr val="669900"/>
                </a:solidFill>
              </a:rPr>
            </a:br>
            <a:r>
              <a:rPr lang="en-GB" b="1" dirty="0" smtClean="0">
                <a:solidFill>
                  <a:srgbClr val="669900"/>
                </a:solidFill>
              </a:rPr>
              <a:t>in the AKIS analyses</a:t>
            </a:r>
            <a:endParaRPr lang="en-GB" b="1" dirty="0">
              <a:solidFill>
                <a:srgbClr val="6699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8DEC34-8FDD-4A76-AC14-8B05E4BB28CE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1511300" y="1692275"/>
            <a:ext cx="7953375" cy="45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30188"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4000"/>
              </a:lnSpc>
            </a:pPr>
            <a:r>
              <a:rPr lang="de-DE" altLang="de-DE" kern="0" dirty="0" smtClean="0"/>
              <a:t>      3 regional </a:t>
            </a:r>
            <a:r>
              <a:rPr lang="de-DE" altLang="de-DE" kern="0" dirty="0" err="1" smtClean="0"/>
              <a:t>workshops</a:t>
            </a:r>
            <a:r>
              <a:rPr lang="de-DE" altLang="de-DE" kern="0" dirty="0" smtClean="0"/>
              <a:t> in Feb/March 2014:</a:t>
            </a:r>
          </a:p>
          <a:p>
            <a:pPr>
              <a:lnSpc>
                <a:spcPct val="114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altLang="de-DE" kern="0" dirty="0" smtClean="0"/>
              <a:t>Copenhagen</a:t>
            </a:r>
            <a:r>
              <a:rPr lang="de-DE" altLang="de-DE" kern="0" dirty="0"/>
              <a:t> </a:t>
            </a:r>
            <a:r>
              <a:rPr lang="de-DE" altLang="de-DE" kern="0" dirty="0" smtClean="0"/>
              <a:t>on </a:t>
            </a:r>
            <a:r>
              <a:rPr lang="de-DE" altLang="de-DE" u="sng" kern="0" dirty="0" smtClean="0"/>
              <a:t>‚</a:t>
            </a:r>
            <a:r>
              <a:rPr lang="de-DE" altLang="de-DE" kern="0" dirty="0" smtClean="0"/>
              <a:t>northern </a:t>
            </a:r>
            <a:r>
              <a:rPr lang="de-DE" altLang="de-DE" kern="0" dirty="0" smtClean="0"/>
              <a:t>Europe‘ with UK and Ireland, Scandinavian and Baltic Countries </a:t>
            </a:r>
          </a:p>
          <a:p>
            <a:pPr>
              <a:lnSpc>
                <a:spcPct val="114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altLang="de-DE" kern="0" dirty="0" smtClean="0"/>
              <a:t>Paris on </a:t>
            </a:r>
            <a:r>
              <a:rPr lang="de-DE" altLang="de-DE" u="sng" kern="0" dirty="0" smtClean="0"/>
              <a:t>‚</a:t>
            </a:r>
            <a:r>
              <a:rPr lang="de-DE" altLang="de-DE" kern="0" dirty="0" smtClean="0"/>
              <a:t>southern Europe‘ </a:t>
            </a:r>
            <a:r>
              <a:rPr lang="de-DE" altLang="de-DE" kern="0" dirty="0" err="1" smtClean="0"/>
              <a:t>with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Mediterranean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and</a:t>
            </a:r>
            <a:r>
              <a:rPr lang="de-DE" altLang="de-DE" kern="0" dirty="0" smtClean="0"/>
              <a:t> Eastern European Countries </a:t>
            </a:r>
          </a:p>
          <a:p>
            <a:pPr>
              <a:lnSpc>
                <a:spcPct val="114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altLang="de-DE" kern="0" dirty="0" err="1" smtClean="0"/>
              <a:t>Krakow</a:t>
            </a:r>
            <a:r>
              <a:rPr lang="de-DE" altLang="de-DE" kern="0" dirty="0" smtClean="0"/>
              <a:t> on </a:t>
            </a:r>
            <a:r>
              <a:rPr lang="de-DE" altLang="de-DE" u="sng" kern="0" dirty="0" smtClean="0"/>
              <a:t>‚</a:t>
            </a:r>
            <a:r>
              <a:rPr lang="de-DE" altLang="de-DE" kern="0" dirty="0" err="1" smtClean="0"/>
              <a:t>central</a:t>
            </a:r>
            <a:r>
              <a:rPr lang="de-DE" altLang="de-DE" kern="0" dirty="0" smtClean="0"/>
              <a:t> Europe‘ </a:t>
            </a:r>
            <a:br>
              <a:rPr lang="de-DE" altLang="de-DE" kern="0" dirty="0" smtClean="0"/>
            </a:br>
            <a:r>
              <a:rPr lang="de-DE" altLang="de-DE" kern="0" dirty="0" err="1" smtClean="0"/>
              <a:t>from</a:t>
            </a:r>
            <a:r>
              <a:rPr lang="de-DE" altLang="de-DE" kern="0" dirty="0" smtClean="0"/>
              <a:t> East </a:t>
            </a:r>
            <a:r>
              <a:rPr lang="de-DE" altLang="de-DE" kern="0" dirty="0" err="1" smtClean="0"/>
              <a:t>to</a:t>
            </a:r>
            <a:r>
              <a:rPr lang="de-DE" altLang="de-DE" kern="0" dirty="0" smtClean="0"/>
              <a:t> West</a:t>
            </a:r>
            <a:br>
              <a:rPr lang="de-DE" altLang="de-DE" kern="0" dirty="0" smtClean="0"/>
            </a:br>
            <a:r>
              <a:rPr lang="de-DE" altLang="de-DE" kern="0" dirty="0" smtClean="0"/>
              <a:t>      </a:t>
            </a:r>
          </a:p>
        </p:txBody>
      </p:sp>
      <p:pic>
        <p:nvPicPr>
          <p:cNvPr id="7" name="Picture 2" descr="H:\AG Prozessgestaltung\PRO AKIS\Meetings\20140217 Copenhagen\Pictures\P1020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9" r="14195" b="14850"/>
          <a:stretch>
            <a:fillRect/>
          </a:stretch>
        </p:blipFill>
        <p:spPr bwMode="auto">
          <a:xfrm>
            <a:off x="6336456" y="3979791"/>
            <a:ext cx="3368749" cy="251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1"/>
          <p:cNvSpPr txBox="1">
            <a:spLocks noChangeArrowheads="1"/>
          </p:cNvSpPr>
          <p:nvPr/>
        </p:nvSpPr>
        <p:spPr bwMode="auto">
          <a:xfrm>
            <a:off x="1871663" y="6875463"/>
            <a:ext cx="2685672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 smtClean="0">
                <a:solidFill>
                  <a:srgbClr val="78B832"/>
                </a:solidFill>
                <a:latin typeface="+mn-lt"/>
              </a:rPr>
              <a:t>Stakeholder </a:t>
            </a:r>
            <a:r>
              <a:rPr lang="de-DE" altLang="de-DE" dirty="0" err="1" smtClean="0">
                <a:solidFill>
                  <a:srgbClr val="78B832"/>
                </a:solidFill>
                <a:latin typeface="+mn-lt"/>
              </a:rPr>
              <a:t>involvement</a:t>
            </a:r>
            <a:endParaRPr lang="de-DE" altLang="de-DE" dirty="0">
              <a:solidFill>
                <a:srgbClr val="78B83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964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 b="1" dirty="0" smtClean="0">
                <a:solidFill>
                  <a:srgbClr val="669900"/>
                </a:solidFill>
              </a:rPr>
              <a:t>Who </a:t>
            </a:r>
            <a:r>
              <a:rPr lang="de-DE" b="1" dirty="0" err="1" smtClean="0">
                <a:solidFill>
                  <a:srgbClr val="669900"/>
                </a:solidFill>
              </a:rPr>
              <a:t>were</a:t>
            </a:r>
            <a:r>
              <a:rPr lang="de-DE" b="1" dirty="0" smtClean="0">
                <a:solidFill>
                  <a:srgbClr val="669900"/>
                </a:solidFill>
              </a:rPr>
              <a:t> </a:t>
            </a:r>
            <a:r>
              <a:rPr lang="de-DE" b="1" dirty="0" err="1" smtClean="0">
                <a:solidFill>
                  <a:srgbClr val="669900"/>
                </a:solidFill>
              </a:rPr>
              <a:t>the</a:t>
            </a:r>
            <a:r>
              <a:rPr lang="de-DE" b="1" dirty="0" smtClean="0">
                <a:solidFill>
                  <a:srgbClr val="669900"/>
                </a:solidFill>
              </a:rPr>
              <a:t> </a:t>
            </a:r>
            <a:r>
              <a:rPr lang="de-DE" b="1" dirty="0" err="1" smtClean="0">
                <a:solidFill>
                  <a:srgbClr val="669900"/>
                </a:solidFill>
              </a:rPr>
              <a:t>stakeholders</a:t>
            </a:r>
            <a:r>
              <a:rPr lang="de-DE" b="1" dirty="0" smtClean="0">
                <a:solidFill>
                  <a:srgbClr val="669900"/>
                </a:solidFill>
              </a:rPr>
              <a:t> </a:t>
            </a:r>
            <a:r>
              <a:rPr lang="de-DE" b="1" dirty="0" err="1" smtClean="0">
                <a:solidFill>
                  <a:srgbClr val="669900"/>
                </a:solidFill>
              </a:rPr>
              <a:t>involved</a:t>
            </a:r>
            <a:r>
              <a:rPr lang="de-DE" b="1" dirty="0" smtClean="0">
                <a:solidFill>
                  <a:srgbClr val="669900"/>
                </a:solidFill>
              </a:rPr>
              <a:t>?</a:t>
            </a:r>
            <a:endParaRPr lang="de-DE" b="1" dirty="0">
              <a:solidFill>
                <a:srgbClr val="6699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8DEC34-8FDD-4A76-AC14-8B05E4BB28CE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graphicFrame>
        <p:nvGraphicFramePr>
          <p:cNvPr id="6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346219"/>
              </p:ext>
            </p:extLst>
          </p:nvPr>
        </p:nvGraphicFramePr>
        <p:xfrm>
          <a:off x="935856" y="1763613"/>
          <a:ext cx="849694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feld 1"/>
          <p:cNvSpPr txBox="1">
            <a:spLocks noChangeArrowheads="1"/>
          </p:cNvSpPr>
          <p:nvPr/>
        </p:nvSpPr>
        <p:spPr bwMode="auto">
          <a:xfrm>
            <a:off x="1871663" y="6875463"/>
            <a:ext cx="2685672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 smtClean="0">
                <a:solidFill>
                  <a:srgbClr val="78B832"/>
                </a:solidFill>
                <a:latin typeface="+mn-lt"/>
              </a:rPr>
              <a:t>Stakeholder </a:t>
            </a:r>
            <a:r>
              <a:rPr lang="de-DE" altLang="de-DE" dirty="0" err="1" smtClean="0">
                <a:solidFill>
                  <a:srgbClr val="78B832"/>
                </a:solidFill>
                <a:latin typeface="+mn-lt"/>
              </a:rPr>
              <a:t>involvement</a:t>
            </a:r>
            <a:endParaRPr lang="de-DE" altLang="de-DE" dirty="0">
              <a:solidFill>
                <a:srgbClr val="78B83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125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8DEC34-8FDD-4A76-AC14-8B05E4BB28CE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graphicFrame>
        <p:nvGraphicFramePr>
          <p:cNvPr id="7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708489"/>
              </p:ext>
            </p:extLst>
          </p:nvPr>
        </p:nvGraphicFramePr>
        <p:xfrm>
          <a:off x="1068114" y="1403573"/>
          <a:ext cx="900075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1619249" y="179437"/>
            <a:ext cx="79533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2pPr>
            <a:lvl3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3pPr>
            <a:lvl4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4pPr>
            <a:lvl5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5pPr>
            <a:lvl6pPr marL="2514600" indent="-228600" algn="ctr" defTabSz="449263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6pPr>
            <a:lvl7pPr marL="2971800" indent="-228600" algn="ctr" defTabSz="449263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7pPr>
            <a:lvl8pPr marL="3429000" indent="-228600" algn="ctr" defTabSz="449263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8pPr>
            <a:lvl9pPr marL="3886200" indent="-228600" algn="ctr" defTabSz="449263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9pPr>
          </a:lstStyle>
          <a:p>
            <a:r>
              <a:rPr lang="de-DE" b="1" dirty="0">
                <a:solidFill>
                  <a:srgbClr val="669900"/>
                </a:solidFill>
              </a:rPr>
              <a:t>Who </a:t>
            </a:r>
            <a:r>
              <a:rPr lang="de-DE" b="1" dirty="0" err="1">
                <a:solidFill>
                  <a:srgbClr val="669900"/>
                </a:solidFill>
              </a:rPr>
              <a:t>were</a:t>
            </a:r>
            <a:r>
              <a:rPr lang="de-DE" b="1" dirty="0">
                <a:solidFill>
                  <a:srgbClr val="669900"/>
                </a:solidFill>
              </a:rPr>
              <a:t> </a:t>
            </a:r>
            <a:r>
              <a:rPr lang="de-DE" b="1" dirty="0" err="1">
                <a:solidFill>
                  <a:srgbClr val="669900"/>
                </a:solidFill>
              </a:rPr>
              <a:t>the</a:t>
            </a:r>
            <a:r>
              <a:rPr lang="de-DE" b="1" dirty="0">
                <a:solidFill>
                  <a:srgbClr val="669900"/>
                </a:solidFill>
              </a:rPr>
              <a:t> </a:t>
            </a:r>
            <a:r>
              <a:rPr lang="de-DE" b="1" dirty="0" err="1" smtClean="0">
                <a:solidFill>
                  <a:srgbClr val="669900"/>
                </a:solidFill>
              </a:rPr>
              <a:t>stakeholders</a:t>
            </a:r>
            <a:r>
              <a:rPr lang="de-DE" b="1" dirty="0" smtClean="0">
                <a:solidFill>
                  <a:srgbClr val="669900"/>
                </a:solidFill>
              </a:rPr>
              <a:t> </a:t>
            </a:r>
            <a:r>
              <a:rPr lang="de-DE" b="1" dirty="0" err="1">
                <a:solidFill>
                  <a:srgbClr val="669900"/>
                </a:solidFill>
              </a:rPr>
              <a:t>involved</a:t>
            </a:r>
            <a:r>
              <a:rPr lang="de-DE" b="1" dirty="0">
                <a:solidFill>
                  <a:srgbClr val="669900"/>
                </a:solidFill>
              </a:rPr>
              <a:t>?</a:t>
            </a:r>
            <a:endParaRPr lang="en-GB" altLang="de-DE" b="1" kern="0" dirty="0" smtClean="0">
              <a:solidFill>
                <a:srgbClr val="6699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feld 1"/>
          <p:cNvSpPr txBox="1">
            <a:spLocks noChangeArrowheads="1"/>
          </p:cNvSpPr>
          <p:nvPr/>
        </p:nvSpPr>
        <p:spPr bwMode="auto">
          <a:xfrm>
            <a:off x="1871663" y="6875463"/>
            <a:ext cx="2685672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 smtClean="0">
                <a:solidFill>
                  <a:srgbClr val="78B832"/>
                </a:solidFill>
                <a:latin typeface="+mn-lt"/>
              </a:rPr>
              <a:t>Stakeholder </a:t>
            </a:r>
            <a:r>
              <a:rPr lang="de-DE" altLang="de-DE" dirty="0" err="1" smtClean="0">
                <a:solidFill>
                  <a:srgbClr val="78B832"/>
                </a:solidFill>
                <a:latin typeface="+mn-lt"/>
              </a:rPr>
              <a:t>involvement</a:t>
            </a:r>
            <a:endParaRPr lang="de-DE" altLang="de-DE" dirty="0">
              <a:solidFill>
                <a:srgbClr val="78B83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363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 b="1" dirty="0" smtClean="0">
                <a:solidFill>
                  <a:srgbClr val="669900"/>
                </a:solidFill>
              </a:rPr>
              <a:t>Who </a:t>
            </a:r>
            <a:r>
              <a:rPr lang="de-DE" b="1" dirty="0" err="1" smtClean="0">
                <a:solidFill>
                  <a:srgbClr val="669900"/>
                </a:solidFill>
              </a:rPr>
              <a:t>were</a:t>
            </a:r>
            <a:r>
              <a:rPr lang="de-DE" b="1" dirty="0" smtClean="0">
                <a:solidFill>
                  <a:srgbClr val="669900"/>
                </a:solidFill>
              </a:rPr>
              <a:t> </a:t>
            </a:r>
            <a:r>
              <a:rPr lang="de-DE" b="1" dirty="0" err="1" smtClean="0">
                <a:solidFill>
                  <a:srgbClr val="669900"/>
                </a:solidFill>
              </a:rPr>
              <a:t>the</a:t>
            </a:r>
            <a:r>
              <a:rPr lang="de-DE" b="1" dirty="0" smtClean="0">
                <a:solidFill>
                  <a:srgbClr val="669900"/>
                </a:solidFill>
              </a:rPr>
              <a:t> </a:t>
            </a:r>
            <a:r>
              <a:rPr lang="de-DE" b="1" dirty="0" err="1" smtClean="0">
                <a:solidFill>
                  <a:srgbClr val="669900"/>
                </a:solidFill>
              </a:rPr>
              <a:t>stakeholders</a:t>
            </a:r>
            <a:r>
              <a:rPr lang="de-DE" b="1" dirty="0" smtClean="0">
                <a:solidFill>
                  <a:srgbClr val="669900"/>
                </a:solidFill>
              </a:rPr>
              <a:t> </a:t>
            </a:r>
            <a:r>
              <a:rPr lang="de-DE" b="1" dirty="0" err="1" smtClean="0">
                <a:solidFill>
                  <a:srgbClr val="669900"/>
                </a:solidFill>
              </a:rPr>
              <a:t>involved</a:t>
            </a:r>
            <a:r>
              <a:rPr lang="de-DE" b="1" dirty="0" smtClean="0">
                <a:solidFill>
                  <a:srgbClr val="669900"/>
                </a:solidFill>
              </a:rPr>
              <a:t>?</a:t>
            </a:r>
            <a:endParaRPr lang="de-DE" b="1" dirty="0">
              <a:solidFill>
                <a:srgbClr val="6699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8DEC34-8FDD-4A76-AC14-8B05E4BB28CE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graphicFrame>
        <p:nvGraphicFramePr>
          <p:cNvPr id="8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4808796"/>
              </p:ext>
            </p:extLst>
          </p:nvPr>
        </p:nvGraphicFramePr>
        <p:xfrm>
          <a:off x="1511919" y="1763613"/>
          <a:ext cx="705678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feld 1"/>
          <p:cNvSpPr txBox="1">
            <a:spLocks noChangeArrowheads="1"/>
          </p:cNvSpPr>
          <p:nvPr/>
        </p:nvSpPr>
        <p:spPr bwMode="auto">
          <a:xfrm>
            <a:off x="1871663" y="6875463"/>
            <a:ext cx="2685672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 smtClean="0">
                <a:solidFill>
                  <a:srgbClr val="78B832"/>
                </a:solidFill>
                <a:latin typeface="+mn-lt"/>
              </a:rPr>
              <a:t>Stakeholder </a:t>
            </a:r>
            <a:r>
              <a:rPr lang="de-DE" altLang="de-DE" dirty="0" err="1" smtClean="0">
                <a:solidFill>
                  <a:srgbClr val="78B832"/>
                </a:solidFill>
                <a:latin typeface="+mn-lt"/>
              </a:rPr>
              <a:t>involvement</a:t>
            </a:r>
            <a:endParaRPr lang="de-DE" altLang="de-DE" dirty="0">
              <a:solidFill>
                <a:srgbClr val="78B83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627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669900"/>
                </a:solidFill>
              </a:rPr>
              <a:t>Structure</a:t>
            </a:r>
            <a:endParaRPr lang="en-GB" b="1" dirty="0">
              <a:solidFill>
                <a:srgbClr val="6699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8DEC34-8FDD-4A76-AC14-8B05E4BB28CE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9832" y="1403573"/>
            <a:ext cx="89289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defTabSz="91440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Tx/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669900"/>
                </a:solidFill>
                <a:latin typeface="Tahoma"/>
                <a:ea typeface="SimSun"/>
                <a:cs typeface="Arial" pitchFamily="34" charset="0"/>
              </a:rPr>
              <a:t>The PRO AKIS project</a:t>
            </a:r>
          </a:p>
          <a:p>
            <a:pPr marL="914400" lvl="1" indent="-457200" defTabSz="91440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DD01"/>
              </a:buClr>
              <a:buSzTx/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669900"/>
                </a:solidFill>
                <a:latin typeface="Tahoma"/>
                <a:ea typeface="SimSun"/>
                <a:cs typeface="Arial" pitchFamily="34" charset="0"/>
              </a:rPr>
              <a:t>Overview </a:t>
            </a:r>
            <a:r>
              <a:rPr lang="en-US" sz="2800" dirty="0">
                <a:solidFill>
                  <a:srgbClr val="669900"/>
                </a:solidFill>
                <a:latin typeface="Tahoma"/>
                <a:ea typeface="SimSun"/>
                <a:cs typeface="Arial" pitchFamily="34" charset="0"/>
              </a:rPr>
              <a:t>of </a:t>
            </a:r>
            <a:r>
              <a:rPr lang="en-US" sz="2800" dirty="0" smtClean="0">
                <a:solidFill>
                  <a:srgbClr val="669900"/>
                </a:solidFill>
                <a:latin typeface="Tahoma"/>
                <a:ea typeface="SimSun"/>
                <a:cs typeface="Arial" pitchFamily="34" charset="0"/>
              </a:rPr>
              <a:t>outputs</a:t>
            </a:r>
            <a:endParaRPr lang="en-US" sz="2800" dirty="0">
              <a:solidFill>
                <a:srgbClr val="669900"/>
              </a:solidFill>
              <a:latin typeface="Tahoma"/>
              <a:ea typeface="SimSun"/>
              <a:cs typeface="Arial" pitchFamily="34" charset="0"/>
            </a:endParaRPr>
          </a:p>
          <a:p>
            <a:pPr marL="914400" lvl="1" indent="-457200" defTabSz="91440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DD01"/>
              </a:buClr>
              <a:buSzTx/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669900"/>
                </a:solidFill>
                <a:latin typeface="Tahoma"/>
                <a:ea typeface="SimSun"/>
                <a:cs typeface="Arial" pitchFamily="34" charset="0"/>
              </a:rPr>
              <a:t>The inventory: AKIS and advisory services</a:t>
            </a:r>
          </a:p>
          <a:p>
            <a:pPr marL="800100" lvl="1" indent="-342900" defTabSz="91440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DD01"/>
              </a:buClr>
              <a:buSzTx/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669900"/>
                </a:solidFill>
                <a:latin typeface="Tahoma"/>
                <a:ea typeface="SimSun"/>
                <a:cs typeface="Arial" pitchFamily="34" charset="0"/>
              </a:rPr>
              <a:t> The involvement of stakeholders</a:t>
            </a:r>
          </a:p>
          <a:p>
            <a:pPr marL="800100" lvl="1" indent="-342900" defTabSz="91440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DD01"/>
              </a:buClr>
              <a:buSzTx/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669900"/>
                </a:solidFill>
                <a:latin typeface="Tahoma"/>
                <a:ea typeface="SimSun"/>
                <a:cs typeface="Arial" pitchFamily="34" charset="0"/>
              </a:rPr>
              <a:t> Observations and conclusions</a:t>
            </a:r>
          </a:p>
        </p:txBody>
      </p:sp>
      <p:sp>
        <p:nvSpPr>
          <p:cNvPr id="8" name="Textfeld 1"/>
          <p:cNvSpPr txBox="1">
            <a:spLocks noChangeArrowheads="1"/>
          </p:cNvSpPr>
          <p:nvPr/>
        </p:nvSpPr>
        <p:spPr bwMode="auto">
          <a:xfrm>
            <a:off x="1871663" y="6875463"/>
            <a:ext cx="1116459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 err="1" smtClean="0">
                <a:solidFill>
                  <a:srgbClr val="78B832"/>
                </a:solidFill>
                <a:latin typeface="+mn-lt"/>
              </a:rPr>
              <a:t>Structure</a:t>
            </a:r>
            <a:endParaRPr lang="de-DE" altLang="de-DE" dirty="0">
              <a:solidFill>
                <a:srgbClr val="78B832"/>
              </a:solidFill>
              <a:latin typeface="+mn-lt"/>
            </a:endParaRPr>
          </a:p>
        </p:txBody>
      </p:sp>
      <p:cxnSp>
        <p:nvCxnSpPr>
          <p:cNvPr id="9" name="Gerade Verbindung 8"/>
          <p:cNvCxnSpPr/>
          <p:nvPr/>
        </p:nvCxnSpPr>
        <p:spPr bwMode="auto">
          <a:xfrm>
            <a:off x="0" y="1259557"/>
            <a:ext cx="100806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867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 b="1" dirty="0" err="1" smtClean="0">
                <a:solidFill>
                  <a:srgbClr val="669900"/>
                </a:solidFill>
              </a:rPr>
              <a:t>Findings</a:t>
            </a:r>
            <a:r>
              <a:rPr lang="de-DE" b="1" dirty="0" smtClean="0">
                <a:solidFill>
                  <a:srgbClr val="669900"/>
                </a:solidFill>
              </a:rPr>
              <a:t> </a:t>
            </a:r>
            <a:r>
              <a:rPr lang="de-DE" b="1" dirty="0" err="1" smtClean="0">
                <a:solidFill>
                  <a:srgbClr val="669900"/>
                </a:solidFill>
              </a:rPr>
              <a:t>emerging</a:t>
            </a:r>
            <a:r>
              <a:rPr lang="de-DE" b="1" dirty="0" smtClean="0">
                <a:solidFill>
                  <a:srgbClr val="669900"/>
                </a:solidFill>
              </a:rPr>
              <a:t> </a:t>
            </a:r>
            <a:r>
              <a:rPr lang="de-DE" b="1" dirty="0" err="1" smtClean="0">
                <a:solidFill>
                  <a:srgbClr val="669900"/>
                </a:solidFill>
              </a:rPr>
              <a:t>from</a:t>
            </a:r>
            <a:r>
              <a:rPr lang="de-DE" b="1" dirty="0" smtClean="0">
                <a:solidFill>
                  <a:srgbClr val="669900"/>
                </a:solidFill>
              </a:rPr>
              <a:t> </a:t>
            </a:r>
            <a:r>
              <a:rPr lang="de-DE" b="1" dirty="0" err="1" smtClean="0">
                <a:solidFill>
                  <a:srgbClr val="669900"/>
                </a:solidFill>
              </a:rPr>
              <a:t>discussions</a:t>
            </a:r>
            <a:r>
              <a:rPr lang="de-DE" b="1" dirty="0" smtClean="0">
                <a:solidFill>
                  <a:srgbClr val="669900"/>
                </a:solidFill>
              </a:rPr>
              <a:t> </a:t>
            </a:r>
            <a:r>
              <a:rPr lang="de-DE" b="1" dirty="0" err="1" smtClean="0">
                <a:solidFill>
                  <a:srgbClr val="669900"/>
                </a:solidFill>
              </a:rPr>
              <a:t>with</a:t>
            </a:r>
            <a:r>
              <a:rPr lang="de-DE" b="1" dirty="0" smtClean="0">
                <a:solidFill>
                  <a:srgbClr val="669900"/>
                </a:solidFill>
              </a:rPr>
              <a:t> </a:t>
            </a:r>
            <a:r>
              <a:rPr lang="de-DE" b="1" dirty="0" err="1" smtClean="0">
                <a:solidFill>
                  <a:srgbClr val="669900"/>
                </a:solidFill>
              </a:rPr>
              <a:t>stakeholders</a:t>
            </a:r>
            <a:endParaRPr lang="de-DE" b="1" dirty="0">
              <a:solidFill>
                <a:srgbClr val="6699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83928" y="1691605"/>
            <a:ext cx="8136904" cy="4529138"/>
          </a:xfrm>
        </p:spPr>
        <p:txBody>
          <a:bodyPr/>
          <a:lstStyle/>
          <a:p>
            <a:pPr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de-DE" sz="2200" dirty="0"/>
              <a:t>N</a:t>
            </a:r>
            <a:r>
              <a:rPr lang="de-DE" sz="2200" dirty="0" smtClean="0"/>
              <a:t>ew </a:t>
            </a:r>
            <a:r>
              <a:rPr lang="de-DE" sz="2200" dirty="0" smtClean="0"/>
              <a:t>user groups in AKIS, e.g. migrants to rural areas, new </a:t>
            </a:r>
            <a:r>
              <a:rPr lang="de-DE" sz="2200" dirty="0" smtClean="0"/>
              <a:t>small</a:t>
            </a:r>
            <a:r>
              <a:rPr lang="de-DE" sz="2200" dirty="0"/>
              <a:t>-</a:t>
            </a:r>
            <a:r>
              <a:rPr lang="de-DE" sz="2200" dirty="0" smtClean="0"/>
              <a:t>scale </a:t>
            </a:r>
            <a:r>
              <a:rPr lang="de-DE" sz="2200" dirty="0" smtClean="0"/>
              <a:t>farmers, young farmers – while also AKIS is </a:t>
            </a:r>
            <a:r>
              <a:rPr lang="de-DE" sz="2200" dirty="0" smtClean="0"/>
              <a:t>broadening.</a:t>
            </a:r>
            <a:endParaRPr lang="de-DE" sz="2200" dirty="0" smtClean="0"/>
          </a:p>
          <a:p>
            <a:pPr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de-DE" sz="2200" dirty="0" smtClean="0"/>
              <a:t>In</a:t>
            </a:r>
            <a:r>
              <a:rPr lang="de-DE" sz="2200" dirty="0" smtClean="0"/>
              <a:t>creasing </a:t>
            </a:r>
            <a:r>
              <a:rPr lang="de-DE" sz="2200" dirty="0" smtClean="0"/>
              <a:t>diversity in types of users, it seems that some groups are excluded from advisory services (e.g. </a:t>
            </a:r>
            <a:r>
              <a:rPr lang="de-DE" sz="2200" dirty="0" smtClean="0"/>
              <a:t>Part</a:t>
            </a:r>
            <a:r>
              <a:rPr lang="de-DE" sz="2200" dirty="0" smtClean="0"/>
              <a:t>-</a:t>
            </a:r>
            <a:r>
              <a:rPr lang="de-DE" sz="2200" dirty="0" smtClean="0"/>
              <a:t>time </a:t>
            </a:r>
            <a:r>
              <a:rPr lang="de-DE" sz="2200" dirty="0" smtClean="0"/>
              <a:t>farmers</a:t>
            </a:r>
            <a:r>
              <a:rPr lang="de-DE" sz="2200" dirty="0" smtClean="0"/>
              <a:t>).</a:t>
            </a:r>
            <a:endParaRPr lang="de-DE" sz="2200" dirty="0" smtClean="0"/>
          </a:p>
          <a:p>
            <a:r>
              <a:rPr lang="de-DE" sz="2200" dirty="0" smtClean="0"/>
              <a:t>Increasing </a:t>
            </a:r>
            <a:r>
              <a:rPr lang="de-DE" sz="2200" dirty="0"/>
              <a:t>trend to privatisation of advisory services which potentially leads to competition –&gt; enhancing cooperation is a critical </a:t>
            </a:r>
            <a:r>
              <a:rPr lang="de-DE" sz="2200" dirty="0" smtClean="0"/>
              <a:t>issue.</a:t>
            </a:r>
            <a:endParaRPr lang="de-DE" sz="2200" dirty="0"/>
          </a:p>
          <a:p>
            <a:r>
              <a:rPr lang="de-DE" sz="2200" dirty="0"/>
              <a:t>Emerging new roles of public services in more and more pluralistic advisory </a:t>
            </a:r>
            <a:r>
              <a:rPr lang="de-DE" sz="2200" dirty="0" smtClean="0"/>
              <a:t>systems</a:t>
            </a:r>
            <a:r>
              <a:rPr lang="de-DE" sz="2200" dirty="0"/>
              <a:t>.</a:t>
            </a:r>
            <a:endParaRPr lang="de-DE" sz="2200" dirty="0"/>
          </a:p>
          <a:p>
            <a:r>
              <a:rPr lang="de-DE" sz="2200" dirty="0"/>
              <a:t>Need to assess the quality of advisory services and </a:t>
            </a:r>
            <a:r>
              <a:rPr lang="de-DE" sz="2200" dirty="0" smtClean="0"/>
              <a:t>AKIS.</a:t>
            </a:r>
            <a:endParaRPr lang="de-DE" sz="2200" dirty="0"/>
          </a:p>
          <a:p>
            <a:pPr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de-DE" sz="2200" dirty="0" smtClean="0"/>
          </a:p>
          <a:p>
            <a:pPr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de-DE" sz="22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8DEC34-8FDD-4A76-AC14-8B05E4BB28CE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7" name="Textfeld 1"/>
          <p:cNvSpPr txBox="1">
            <a:spLocks noChangeArrowheads="1"/>
          </p:cNvSpPr>
          <p:nvPr/>
        </p:nvSpPr>
        <p:spPr bwMode="auto">
          <a:xfrm>
            <a:off x="1871663" y="6875463"/>
            <a:ext cx="2685672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 smtClean="0">
                <a:solidFill>
                  <a:srgbClr val="78B832"/>
                </a:solidFill>
                <a:latin typeface="+mn-lt"/>
              </a:rPr>
              <a:t>Stakeholder </a:t>
            </a:r>
            <a:r>
              <a:rPr lang="de-DE" altLang="de-DE" dirty="0" err="1" smtClean="0">
                <a:solidFill>
                  <a:srgbClr val="78B832"/>
                </a:solidFill>
                <a:latin typeface="+mn-lt"/>
              </a:rPr>
              <a:t>involvement</a:t>
            </a:r>
            <a:endParaRPr lang="de-DE" altLang="de-DE" dirty="0">
              <a:solidFill>
                <a:srgbClr val="78B83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98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altLang="de-DE" b="1" dirty="0" smtClean="0">
                <a:solidFill>
                  <a:srgbClr val="669900"/>
                </a:solidFill>
                <a:latin typeface="+mn-lt"/>
                <a:cs typeface="Arial" charset="0"/>
              </a:rPr>
              <a:t>Observations and conclusions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1223888" y="1619597"/>
            <a:ext cx="8581008" cy="4529138"/>
          </a:xfrm>
        </p:spPr>
        <p:txBody>
          <a:bodyPr/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en-GB" altLang="de-DE" sz="2200" dirty="0" smtClean="0">
                <a:cs typeface="Arial" charset="0"/>
              </a:rPr>
              <a:t>Fortunate coincidence of project and political and societal discourses – “Advisory service is back on the European agenda</a:t>
            </a:r>
            <a:r>
              <a:rPr lang="en-GB" altLang="de-DE" sz="2200" dirty="0" smtClean="0">
                <a:cs typeface="Arial" charset="0"/>
              </a:rPr>
              <a:t>”.</a:t>
            </a:r>
            <a:endParaRPr lang="en-GB" altLang="de-DE" sz="2200" dirty="0" smtClean="0">
              <a:cs typeface="Arial" charset="0"/>
            </a:endParaRP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en-GB" altLang="de-DE" sz="2200" dirty="0" smtClean="0">
                <a:cs typeface="Arial" charset="0"/>
              </a:rPr>
              <a:t>Hugh need to exchange and discuss among institutional stakeholders to solve policy implementation challenges </a:t>
            </a:r>
            <a:br>
              <a:rPr lang="en-GB" altLang="de-DE" sz="2200" dirty="0" smtClean="0">
                <a:cs typeface="Arial" charset="0"/>
              </a:rPr>
            </a:br>
            <a:r>
              <a:rPr lang="en-GB" altLang="de-DE" sz="2200" dirty="0" smtClean="0">
                <a:cs typeface="Arial" charset="0"/>
              </a:rPr>
              <a:t>-&gt;  a multi-level, multi-actor governance </a:t>
            </a:r>
            <a:r>
              <a:rPr lang="en-GB" altLang="de-DE" sz="2200" dirty="0" smtClean="0">
                <a:cs typeface="Arial" charset="0"/>
              </a:rPr>
              <a:t>issue.</a:t>
            </a:r>
            <a:endParaRPr lang="en-GB" altLang="de-DE" sz="2200" dirty="0" smtClean="0">
              <a:cs typeface="Arial" charset="0"/>
            </a:endParaRP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en-GB" altLang="de-DE" sz="2200" dirty="0" smtClean="0">
                <a:cs typeface="Arial" charset="0"/>
              </a:rPr>
              <a:t>However, reduced resources and increasing institutional fragmentation in many </a:t>
            </a:r>
            <a:r>
              <a:rPr lang="en-GB" altLang="de-DE" sz="2200" dirty="0" smtClean="0">
                <a:cs typeface="Arial" charset="0"/>
              </a:rPr>
              <a:t>countries;</a:t>
            </a:r>
            <a:r>
              <a:rPr lang="en-GB" altLang="de-DE" sz="2200" dirty="0" smtClean="0">
                <a:cs typeface="Arial" charset="0"/>
              </a:rPr>
              <a:t/>
            </a:r>
            <a:br>
              <a:rPr lang="en-GB" altLang="de-DE" sz="2200" dirty="0" smtClean="0">
                <a:cs typeface="Arial" charset="0"/>
              </a:rPr>
            </a:br>
            <a:r>
              <a:rPr lang="en-GB" altLang="de-DE" sz="2200" dirty="0" smtClean="0">
                <a:cs typeface="Arial" charset="0"/>
              </a:rPr>
              <a:t>-&gt; little is known which farmers/end users are reached and</a:t>
            </a:r>
            <a:br>
              <a:rPr lang="en-GB" altLang="de-DE" sz="2200" dirty="0" smtClean="0">
                <a:cs typeface="Arial" charset="0"/>
              </a:rPr>
            </a:br>
            <a:r>
              <a:rPr lang="en-GB" altLang="de-DE" sz="2200" dirty="0" smtClean="0">
                <a:cs typeface="Arial" charset="0"/>
              </a:rPr>
              <a:t>     benefit from </a:t>
            </a:r>
            <a:r>
              <a:rPr lang="en-GB" altLang="de-DE" sz="2200" dirty="0" smtClean="0">
                <a:cs typeface="Arial" charset="0"/>
              </a:rPr>
              <a:t>advice.</a:t>
            </a:r>
            <a:endParaRPr lang="en-GB" altLang="de-DE" sz="2200" dirty="0" smtClean="0">
              <a:cs typeface="Arial" charset="0"/>
            </a:endParaRP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en-GB" altLang="de-DE" sz="2200" dirty="0" smtClean="0">
                <a:cs typeface="Arial" charset="0"/>
              </a:rPr>
              <a:t>Although advice may come from FB and private organisations, public institutions remain with key functions </a:t>
            </a:r>
            <a:r>
              <a:rPr lang="en-GB" altLang="de-DE" sz="2200" dirty="0">
                <a:cs typeface="Arial" charset="0"/>
              </a:rPr>
              <a:t>in the AKIS </a:t>
            </a:r>
            <a:r>
              <a:rPr lang="en-GB" altLang="de-DE" sz="2200" dirty="0" smtClean="0">
                <a:cs typeface="Arial" charset="0"/>
              </a:rPr>
              <a:t/>
            </a:r>
            <a:br>
              <a:rPr lang="en-GB" altLang="de-DE" sz="2200" dirty="0" smtClean="0">
                <a:cs typeface="Arial" charset="0"/>
              </a:rPr>
            </a:br>
            <a:r>
              <a:rPr lang="en-GB" altLang="de-DE" sz="2200" dirty="0" smtClean="0">
                <a:cs typeface="Arial" charset="0"/>
              </a:rPr>
              <a:t>such as coordination, monitoring and </a:t>
            </a:r>
            <a:r>
              <a:rPr lang="en-GB" altLang="de-DE" sz="2200" smtClean="0">
                <a:cs typeface="Arial" charset="0"/>
              </a:rPr>
              <a:t>quality </a:t>
            </a:r>
            <a:r>
              <a:rPr lang="en-GB" altLang="de-DE" sz="2200" smtClean="0">
                <a:cs typeface="Arial" charset="0"/>
              </a:rPr>
              <a:t>control.</a:t>
            </a:r>
            <a:endParaRPr lang="en-GB" altLang="de-DE" sz="2200" dirty="0">
              <a:cs typeface="Arial" charset="0"/>
            </a:endParaRP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v"/>
            </a:pPr>
            <a:endParaRPr lang="en-GB" altLang="de-DE" sz="2200" dirty="0" smtClean="0">
              <a:cs typeface="Arial" charset="0"/>
            </a:endParaRP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v"/>
            </a:pPr>
            <a:endParaRPr lang="en-GB" altLang="de-DE" sz="2200" dirty="0">
              <a:cs typeface="Arial" charset="0"/>
            </a:endParaRP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2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A89028-8D90-41E4-822E-F1514162EED2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65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669900"/>
                </a:solidFill>
              </a:rPr>
              <a:t>www.proakis.eu</a:t>
            </a:r>
            <a:endParaRPr lang="de-DE" b="1" dirty="0">
              <a:solidFill>
                <a:srgbClr val="6699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i="1" dirty="0" err="1" smtClean="0"/>
              <a:t>Visit</a:t>
            </a:r>
            <a:r>
              <a:rPr lang="de-DE" i="1" dirty="0" smtClean="0"/>
              <a:t> </a:t>
            </a:r>
            <a:r>
              <a:rPr lang="de-DE" i="1" dirty="0" err="1" smtClean="0"/>
              <a:t>our</a:t>
            </a:r>
            <a:r>
              <a:rPr lang="de-DE" i="1" dirty="0" smtClean="0"/>
              <a:t> </a:t>
            </a:r>
            <a:r>
              <a:rPr lang="de-DE" i="1" dirty="0" err="1" smtClean="0"/>
              <a:t>website</a:t>
            </a:r>
            <a:r>
              <a:rPr lang="de-DE" i="1" dirty="0" smtClean="0"/>
              <a:t> !</a:t>
            </a:r>
            <a:endParaRPr lang="de-DE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8DEC34-8FDD-4A76-AC14-8B05E4BB28CE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1" t="13693" r="11859" b="18858"/>
          <a:stretch/>
        </p:blipFill>
        <p:spPr bwMode="auto">
          <a:xfrm>
            <a:off x="1511920" y="2339677"/>
            <a:ext cx="8227988" cy="404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68361" y="5950651"/>
            <a:ext cx="7488832" cy="864095"/>
          </a:xfrm>
          <a:prstGeom prst="rect">
            <a:avLst/>
          </a:prstGeom>
          <a:solidFill>
            <a:schemeClr val="bg1"/>
          </a:solidFill>
          <a:ln w="28575">
            <a:solidFill>
              <a:srgbClr val="669900"/>
            </a:solidFill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1425"/>
              </a:spcAft>
              <a:buClr>
                <a:schemeClr val="bg2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1138"/>
              </a:spcAft>
              <a:buClr>
                <a:schemeClr val="bg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255712" indent="-342900"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850"/>
              </a:spcAft>
              <a:buClr>
                <a:schemeClr val="bg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714500" indent="-342900"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575"/>
              </a:spcAft>
              <a:buClr>
                <a:schemeClr val="bg2">
                  <a:lumMod val="75000"/>
                </a:schemeClr>
              </a:buClr>
              <a:buSzPct val="100000"/>
              <a:buFont typeface="Symbol" panose="05050102010706020507" pitchFamily="18" charset="2"/>
              <a:buChar char="-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 eaLnBrk="1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fr-FR" sz="3200" b="1" kern="0" dirty="0" err="1" smtClean="0">
                <a:solidFill>
                  <a:srgbClr val="66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</a:t>
            </a:r>
            <a:r>
              <a:rPr lang="fr-FR" sz="3200" b="1" kern="0" dirty="0" smtClean="0">
                <a:solidFill>
                  <a:srgbClr val="66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3200" b="1" kern="0" dirty="0" err="1" smtClean="0">
                <a:solidFill>
                  <a:srgbClr val="66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fr-FR" sz="3200" b="1" kern="0" dirty="0" smtClean="0">
                <a:solidFill>
                  <a:srgbClr val="66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fr-FR" sz="3200" b="1" kern="0" dirty="0" err="1" smtClean="0">
                <a:solidFill>
                  <a:srgbClr val="66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fr-FR" sz="3200" b="1" kern="0" dirty="0" smtClean="0">
                <a:solidFill>
                  <a:srgbClr val="66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attention!</a:t>
            </a:r>
            <a:endParaRPr lang="de-DE" sz="3200" b="1" kern="0" dirty="0" smtClean="0">
              <a:solidFill>
                <a:srgbClr val="669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49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69900"/>
                </a:solidFill>
              </a:rPr>
              <a:t>Some background information</a:t>
            </a:r>
            <a:endParaRPr lang="en-GB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8DEC34-8FDD-4A76-AC14-8B05E4BB28CE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3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9832" y="1475581"/>
            <a:ext cx="8928992" cy="556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C5DD01"/>
              </a:buClr>
              <a:buSzTx/>
            </a:pPr>
            <a:r>
              <a:rPr lang="en-US" sz="2400" i="1" dirty="0">
                <a:solidFill>
                  <a:srgbClr val="669900"/>
                </a:solidFill>
                <a:latin typeface="+mn-lt"/>
                <a:ea typeface="SimSun"/>
                <a:cs typeface="Arial" panose="020B0604020202020204" pitchFamily="34" charset="0"/>
              </a:rPr>
              <a:t>Title: </a:t>
            </a:r>
            <a:r>
              <a:rPr lang="en-US" sz="2400" b="1" dirty="0">
                <a:solidFill>
                  <a:srgbClr val="669900"/>
                </a:solidFill>
                <a:latin typeface="+mn-lt"/>
                <a:ea typeface="SimSun"/>
                <a:cs typeface="Arial" panose="020B0604020202020204" pitchFamily="34" charset="0"/>
              </a:rPr>
              <a:t>Prospects for farmers’ support: advisory services in the  European AKIS</a:t>
            </a:r>
          </a:p>
          <a:p>
            <a:pPr marL="171450" indent="-171450" defTabSz="914400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C5DD01"/>
              </a:buClr>
              <a:buSzTx/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669900"/>
                </a:solidFill>
                <a:latin typeface="+mn-lt"/>
                <a:ea typeface="SimSun"/>
                <a:cs typeface="Arial" panose="020B0604020202020204" pitchFamily="34" charset="0"/>
              </a:rPr>
              <a:t>The project </a:t>
            </a:r>
          </a:p>
          <a:p>
            <a:pPr marL="1085850" lvl="1" indent="-342900" defTabSz="914400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C5DD01"/>
              </a:buClr>
              <a:buSzTx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n-lt"/>
                <a:ea typeface="SimSun"/>
                <a:cs typeface="Arial" panose="020B0604020202020204" pitchFamily="34" charset="0"/>
              </a:rPr>
              <a:t>EU FP 7 – CSA, 1.5 Mio €</a:t>
            </a:r>
          </a:p>
          <a:p>
            <a:pPr marL="1085850" lvl="1" indent="-342900" defTabSz="914400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C5DD01"/>
              </a:buClr>
              <a:buSzTx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n-lt"/>
                <a:ea typeface="SimSun"/>
                <a:cs typeface="Arial" panose="020B0604020202020204" pitchFamily="34" charset="0"/>
              </a:rPr>
              <a:t>8 partners from 7 countries: INRA, JHI, SEGES, UAK, UAP, UHOH, UTAD, ZALF  </a:t>
            </a:r>
          </a:p>
          <a:p>
            <a:pPr marL="1085850" lvl="1" indent="-342900" defTabSz="914400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C5DD01"/>
              </a:buClr>
              <a:buSzTx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n-lt"/>
                <a:ea typeface="SimSun"/>
                <a:cs typeface="Arial" panose="020B0604020202020204" pitchFamily="34" charset="0"/>
              </a:rPr>
              <a:t>30 months, 2012/12  – 2015/5</a:t>
            </a:r>
          </a:p>
          <a:p>
            <a:pPr lvl="1" indent="0" defTabSz="914400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C5DD01"/>
              </a:buClr>
              <a:buSzTx/>
            </a:pPr>
            <a:endParaRPr lang="en-US" sz="2400" dirty="0" smtClean="0">
              <a:latin typeface="+mn-lt"/>
              <a:ea typeface="SimSun"/>
              <a:cs typeface="Arial" panose="020B0604020202020204" pitchFamily="34" charset="0"/>
            </a:endParaRPr>
          </a:p>
          <a:p>
            <a:pPr marL="57150" lvl="1" indent="-342900" defTabSz="914400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Tx/>
              <a:buFont typeface="Wingdings" panose="05000000000000000000" pitchFamily="2" charset="2"/>
              <a:buChar char="v"/>
            </a:pPr>
            <a:r>
              <a:rPr lang="en-US" altLang="de-DE" sz="2400" b="1" dirty="0" smtClean="0">
                <a:solidFill>
                  <a:srgbClr val="669900"/>
                </a:solidFill>
                <a:latin typeface="+mn-lt"/>
                <a:cs typeface="Arial" panose="020B0604020202020204" pitchFamily="34" charset="0"/>
              </a:rPr>
              <a:t>Overall goal:</a:t>
            </a:r>
            <a:r>
              <a:rPr lang="en-US" altLang="de-DE" sz="2400" dirty="0" smtClean="0">
                <a:solidFill>
                  <a:srgbClr val="66990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marL="914400" lvl="3" indent="-342900" defTabSz="914400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US" altLang="de-DE" sz="2400" dirty="0" smtClean="0">
                <a:latin typeface="+mn-lt"/>
                <a:cs typeface="Arial" panose="020B0604020202020204" pitchFamily="34" charset="0"/>
              </a:rPr>
              <a:t>Contribute </a:t>
            </a:r>
            <a:r>
              <a:rPr lang="en-US" altLang="de-DE" sz="2400" dirty="0">
                <a:latin typeface="+mn-lt"/>
                <a:cs typeface="Arial" panose="020B0604020202020204" pitchFamily="34" charset="0"/>
              </a:rPr>
              <a:t>to the performance of advisory services within the European AKISs to provide relevant and reliable knowledge for farmers and other rural actors</a:t>
            </a:r>
          </a:p>
          <a:p>
            <a:pPr marL="57150" indent="-342900" defTabSz="914400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C5DD01"/>
              </a:buClr>
              <a:buSzTx/>
              <a:buFont typeface="Wingdings" panose="05000000000000000000" pitchFamily="2" charset="2"/>
              <a:buChar char="v"/>
            </a:pPr>
            <a:endParaRPr lang="en-US" sz="2400" dirty="0" smtClean="0">
              <a:solidFill>
                <a:srgbClr val="669900"/>
              </a:solidFill>
              <a:latin typeface="+mn-lt"/>
              <a:ea typeface="SimSun"/>
              <a:cs typeface="Arial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 bwMode="auto">
          <a:xfrm>
            <a:off x="0" y="1259557"/>
            <a:ext cx="100806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feld 1"/>
          <p:cNvSpPr txBox="1">
            <a:spLocks noChangeArrowheads="1"/>
          </p:cNvSpPr>
          <p:nvPr/>
        </p:nvSpPr>
        <p:spPr bwMode="auto">
          <a:xfrm>
            <a:off x="1871663" y="6875463"/>
            <a:ext cx="2617383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 smtClean="0">
                <a:solidFill>
                  <a:srgbClr val="78B832"/>
                </a:solidFill>
                <a:latin typeface="+mn-lt"/>
              </a:rPr>
              <a:t>Background </a:t>
            </a:r>
            <a:r>
              <a:rPr lang="de-DE" altLang="de-DE" dirty="0" err="1" smtClean="0">
                <a:solidFill>
                  <a:srgbClr val="78B832"/>
                </a:solidFill>
                <a:latin typeface="+mn-lt"/>
              </a:rPr>
              <a:t>information</a:t>
            </a:r>
            <a:endParaRPr lang="de-DE" altLang="de-DE" dirty="0">
              <a:solidFill>
                <a:srgbClr val="78B83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21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b="1" dirty="0" smtClean="0">
                <a:solidFill>
                  <a:srgbClr val="669900"/>
                </a:solidFill>
              </a:rPr>
              <a:t>he </a:t>
            </a:r>
            <a:r>
              <a:rPr lang="en-US" b="1" dirty="0" smtClean="0">
                <a:solidFill>
                  <a:srgbClr val="669900"/>
                </a:solidFill>
              </a:rPr>
              <a:t>political background</a:t>
            </a:r>
            <a:endParaRPr lang="en-GB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8DEC34-8FDD-4A76-AC14-8B05E4BB28CE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9832" y="1475581"/>
            <a:ext cx="8928992" cy="5144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C5DD01"/>
              </a:buClr>
              <a:buSzTx/>
            </a:pPr>
            <a:r>
              <a:rPr lang="en-US" sz="2400" i="1" dirty="0" smtClean="0">
                <a:solidFill>
                  <a:srgbClr val="669900"/>
                </a:solidFill>
                <a:latin typeface="+mn-lt"/>
                <a:ea typeface="SimSun"/>
                <a:cs typeface="Arial" panose="020B0604020202020204" pitchFamily="34" charset="0"/>
              </a:rPr>
              <a:t>Agricultural advisory services enforced by EU policies:</a:t>
            </a:r>
            <a:endParaRPr lang="en-US" sz="2400" b="1" dirty="0">
              <a:solidFill>
                <a:srgbClr val="669900"/>
              </a:solidFill>
              <a:latin typeface="+mn-lt"/>
              <a:ea typeface="SimSun"/>
              <a:cs typeface="Arial" panose="020B0604020202020204" pitchFamily="34" charset="0"/>
            </a:endParaRPr>
          </a:p>
          <a:p>
            <a:pPr marL="171450" indent="-171450" defTabSz="914400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C5DD01"/>
              </a:buClr>
              <a:buSzTx/>
              <a:buFont typeface="Wingdings" pitchFamily="2" charset="2"/>
              <a:buChar char="v"/>
            </a:pPr>
            <a:endParaRPr lang="en-US" sz="2400" b="1" dirty="0" smtClean="0">
              <a:solidFill>
                <a:srgbClr val="669900"/>
              </a:solidFill>
              <a:latin typeface="+mn-lt"/>
              <a:ea typeface="SimSun"/>
              <a:cs typeface="Arial" panose="020B0604020202020204" pitchFamily="34" charset="0"/>
            </a:endParaRPr>
          </a:p>
          <a:p>
            <a:pPr marL="171450" indent="-171450" defTabSz="914400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C5DD01"/>
              </a:buClr>
              <a:buSzTx/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669900"/>
                </a:solidFill>
                <a:latin typeface="+mn-lt"/>
                <a:ea typeface="SimSun"/>
                <a:cs typeface="Arial" panose="020B0604020202020204" pitchFamily="34" charset="0"/>
              </a:rPr>
              <a:t>Regulations EC 1782/2003 and 73/2009 on CC</a:t>
            </a:r>
          </a:p>
          <a:p>
            <a:pPr marL="1085850" lvl="1" indent="-342900" defTabSz="914400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C5DD01"/>
              </a:buClr>
              <a:buSzTx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n-lt"/>
                <a:ea typeface="SimSun"/>
                <a:cs typeface="Arial" panose="020B0604020202020204" pitchFamily="34" charset="0"/>
              </a:rPr>
              <a:t>Farm advisory services to support farmers’ compliance (and more)</a:t>
            </a:r>
          </a:p>
          <a:p>
            <a:pPr marL="1085850" lvl="1" indent="-342900" defTabSz="914400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C5DD01"/>
              </a:buClr>
              <a:buSzTx/>
              <a:buFont typeface="Wingdings" panose="05000000000000000000" pitchFamily="2" charset="2"/>
              <a:buChar char="§"/>
            </a:pPr>
            <a:endParaRPr lang="en-US" sz="2400" dirty="0" smtClean="0">
              <a:latin typeface="+mn-lt"/>
              <a:ea typeface="SimSun"/>
              <a:cs typeface="Arial" panose="020B0604020202020204" pitchFamily="34" charset="0"/>
            </a:endParaRPr>
          </a:p>
          <a:p>
            <a:pPr marL="57150" lvl="1" indent="-342900" defTabSz="914400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Tx/>
              <a:buFont typeface="Wingdings" panose="05000000000000000000" pitchFamily="2" charset="2"/>
              <a:buChar char="v"/>
            </a:pPr>
            <a:r>
              <a:rPr lang="en-US" altLang="de-DE" sz="2400" b="1" dirty="0" smtClean="0">
                <a:solidFill>
                  <a:srgbClr val="669900"/>
                </a:solidFill>
                <a:latin typeface="+mn-lt"/>
                <a:cs typeface="Arial" panose="020B0604020202020204" pitchFamily="34" charset="0"/>
              </a:rPr>
              <a:t>Regulations EC 1689/2005 and 1305/2013 on RD</a:t>
            </a:r>
            <a:r>
              <a:rPr lang="en-US" altLang="de-DE" sz="2400" dirty="0" smtClean="0">
                <a:solidFill>
                  <a:srgbClr val="66990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marL="914400" lvl="3" indent="-342900" defTabSz="914400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US" altLang="de-DE" sz="2400" dirty="0" smtClean="0">
                <a:latin typeface="+mn-lt"/>
                <a:cs typeface="Arial" panose="020B0604020202020204" pitchFamily="34" charset="0"/>
              </a:rPr>
              <a:t>the use of advisory services</a:t>
            </a:r>
          </a:p>
          <a:p>
            <a:pPr marL="914400" lvl="3" indent="-342900" defTabSz="914400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US" altLang="de-DE" sz="2400" dirty="0" smtClean="0">
                <a:latin typeface="+mn-lt"/>
                <a:cs typeface="Arial" panose="020B0604020202020204" pitchFamily="34" charset="0"/>
              </a:rPr>
              <a:t>Setting up of management, relief and advisory services</a:t>
            </a:r>
          </a:p>
          <a:p>
            <a:pPr marL="914400" lvl="3" indent="-342900" defTabSz="914400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US" altLang="de-DE" sz="2400" dirty="0" smtClean="0">
                <a:latin typeface="+mn-lt"/>
                <a:cs typeface="Arial" panose="020B0604020202020204" pitchFamily="34" charset="0"/>
              </a:rPr>
              <a:t>Knowledge transfer and information actions</a:t>
            </a:r>
          </a:p>
          <a:p>
            <a:pPr marL="914400" lvl="3" indent="-342900" defTabSz="914400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US" altLang="de-DE" sz="2400" dirty="0" smtClean="0">
                <a:latin typeface="+mn-lt"/>
                <a:cs typeface="Arial" panose="020B0604020202020204" pitchFamily="34" charset="0"/>
              </a:rPr>
              <a:t>… ensure the availability of sufficient advisory capacity ..</a:t>
            </a:r>
            <a:endParaRPr lang="en-US" altLang="de-DE" sz="2400" dirty="0">
              <a:latin typeface="+mn-lt"/>
              <a:cs typeface="Arial" panose="020B0604020202020204" pitchFamily="34" charset="0"/>
            </a:endParaRPr>
          </a:p>
          <a:p>
            <a:pPr marL="57150" indent="-342900" defTabSz="914400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C5DD01"/>
              </a:buClr>
              <a:buSzTx/>
              <a:buFont typeface="Wingdings" panose="05000000000000000000" pitchFamily="2" charset="2"/>
              <a:buChar char="v"/>
            </a:pPr>
            <a:endParaRPr lang="en-US" sz="2400" dirty="0" smtClean="0">
              <a:solidFill>
                <a:srgbClr val="669900"/>
              </a:solidFill>
              <a:latin typeface="+mn-lt"/>
              <a:ea typeface="SimSun"/>
              <a:cs typeface="Arial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 bwMode="auto">
          <a:xfrm>
            <a:off x="0" y="1259557"/>
            <a:ext cx="100806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feld 1"/>
          <p:cNvSpPr txBox="1">
            <a:spLocks noChangeArrowheads="1"/>
          </p:cNvSpPr>
          <p:nvPr/>
        </p:nvSpPr>
        <p:spPr bwMode="auto">
          <a:xfrm>
            <a:off x="1871663" y="6875463"/>
            <a:ext cx="2617383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 smtClean="0">
                <a:solidFill>
                  <a:srgbClr val="78B832"/>
                </a:solidFill>
                <a:latin typeface="+mn-lt"/>
              </a:rPr>
              <a:t>Background </a:t>
            </a:r>
            <a:r>
              <a:rPr lang="de-DE" altLang="de-DE" dirty="0" err="1" smtClean="0">
                <a:solidFill>
                  <a:srgbClr val="78B832"/>
                </a:solidFill>
                <a:latin typeface="+mn-lt"/>
              </a:rPr>
              <a:t>information</a:t>
            </a:r>
            <a:endParaRPr lang="de-DE" altLang="de-DE" dirty="0">
              <a:solidFill>
                <a:srgbClr val="78B83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506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935856" y="539477"/>
            <a:ext cx="7953375" cy="792088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 anchor="t"/>
          <a:lstStyle/>
          <a:p>
            <a:pPr eaLnBrk="1" hangingPunct="1"/>
            <a:r>
              <a:rPr lang="en-GB" altLang="de-DE" b="1" dirty="0" smtClean="0">
                <a:solidFill>
                  <a:srgbClr val="669900"/>
                </a:solidFill>
                <a:latin typeface="Arial" charset="0"/>
                <a:cs typeface="Arial" charset="0"/>
              </a:rPr>
              <a:t>How do we understand ‘AKIS’?</a:t>
            </a:r>
            <a:r>
              <a:rPr lang="de-DE" altLang="de-DE" sz="1800" dirty="0"/>
              <a:t> </a:t>
            </a:r>
            <a:endParaRPr lang="en-GB" altLang="de-DE" b="1" dirty="0" smtClean="0">
              <a:solidFill>
                <a:srgbClr val="669900"/>
              </a:solidFill>
              <a:latin typeface="Arial" charset="0"/>
              <a:cs typeface="Arial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079872" y="1403573"/>
            <a:ext cx="8780785" cy="4529138"/>
          </a:xfrm>
        </p:spPr>
        <p:txBody>
          <a:bodyPr/>
          <a:lstStyle/>
          <a:p>
            <a:pPr marL="0" indent="0">
              <a:buClr>
                <a:schemeClr val="bg2">
                  <a:lumMod val="75000"/>
                </a:schemeClr>
              </a:buClr>
              <a:buNone/>
              <a:defRPr/>
            </a:pPr>
            <a:r>
              <a:rPr lang="en-US" altLang="de-DE" b="1" dirty="0" smtClean="0">
                <a:solidFill>
                  <a:srgbClr val="669900"/>
                </a:solidFill>
                <a:latin typeface="Arial" charset="0"/>
                <a:cs typeface="Arial" charset="0"/>
              </a:rPr>
              <a:t>Agricultural knowledge and information/innovation system </a:t>
            </a:r>
            <a:r>
              <a:rPr lang="en-US" altLang="de-DE" dirty="0" smtClean="0">
                <a:latin typeface="Arial" charset="0"/>
                <a:cs typeface="Arial" charset="0"/>
              </a:rPr>
              <a:t>(AKIS) according to PRO AKIS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dirty="0" smtClean="0"/>
              <a:t>an AKIS concept that aims at describing knowledge </a:t>
            </a:r>
            <a:r>
              <a:rPr lang="en-US" dirty="0" smtClean="0"/>
              <a:t>infrastructure </a:t>
            </a:r>
            <a:r>
              <a:rPr lang="en-US" sz="1800" dirty="0" smtClean="0"/>
              <a:t>(</a:t>
            </a:r>
            <a:r>
              <a:rPr lang="en-US" sz="1800" dirty="0" err="1" smtClean="0"/>
              <a:t>Klerkx</a:t>
            </a:r>
            <a:r>
              <a:rPr lang="en-US" sz="1800" dirty="0" smtClean="0"/>
              <a:t> </a:t>
            </a:r>
            <a:r>
              <a:rPr lang="en-US" sz="1800" i="1" dirty="0" smtClean="0"/>
              <a:t>et al. </a:t>
            </a:r>
            <a:r>
              <a:rPr lang="en-US" sz="1800" dirty="0" smtClean="0"/>
              <a:t>2012)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dirty="0" smtClean="0"/>
              <a:t>it </a:t>
            </a:r>
            <a:r>
              <a:rPr lang="en-US" dirty="0"/>
              <a:t>gives a central role to the analysis of agricultural advisory services </a:t>
            </a:r>
            <a:r>
              <a:rPr lang="en-US" sz="1800" dirty="0"/>
              <a:t>(</a:t>
            </a:r>
            <a:r>
              <a:rPr lang="en-US" sz="1800" dirty="0" err="1"/>
              <a:t>Assefa</a:t>
            </a:r>
            <a:r>
              <a:rPr lang="en-US" sz="1800" dirty="0"/>
              <a:t> </a:t>
            </a:r>
            <a:r>
              <a:rPr lang="en-US" sz="1800" i="1" dirty="0"/>
              <a:t>et al. </a:t>
            </a:r>
            <a:r>
              <a:rPr lang="en-US" sz="1800" dirty="0"/>
              <a:t>2009</a:t>
            </a:r>
            <a:r>
              <a:rPr lang="en-US" sz="1800" dirty="0" smtClean="0"/>
              <a:t>)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dirty="0" smtClean="0"/>
              <a:t>it </a:t>
            </a:r>
            <a:r>
              <a:rPr lang="en-US" dirty="0"/>
              <a:t>aims at better understanding knowledge flows within the system, </a:t>
            </a:r>
            <a:r>
              <a:rPr lang="en-US" dirty="0" err="1" smtClean="0">
                <a:solidFill>
                  <a:schemeClr val="tx1"/>
                </a:solidFill>
              </a:rPr>
              <a:t>focussing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on the issue </a:t>
            </a:r>
            <a:r>
              <a:rPr lang="en-US" dirty="0" smtClean="0">
                <a:solidFill>
                  <a:schemeClr val="tx1"/>
                </a:solidFill>
              </a:rPr>
              <a:t>of knowledge </a:t>
            </a:r>
            <a:r>
              <a:rPr lang="en-US" dirty="0">
                <a:solidFill>
                  <a:schemeClr val="tx1"/>
                </a:solidFill>
              </a:rPr>
              <a:t>access for a diversity of actors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/>
              <a:t>(Hall </a:t>
            </a:r>
            <a:r>
              <a:rPr lang="en-US" sz="1800" i="1" dirty="0"/>
              <a:t>et al. </a:t>
            </a:r>
            <a:r>
              <a:rPr lang="en-US" sz="1800" dirty="0"/>
              <a:t>2006</a:t>
            </a:r>
            <a:r>
              <a:rPr lang="en-US" sz="1800" dirty="0" smtClean="0"/>
              <a:t>)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dirty="0" smtClean="0"/>
              <a:t>it </a:t>
            </a:r>
            <a:r>
              <a:rPr lang="en-US" dirty="0"/>
              <a:t>works at a scale (mostly national or regional) </a:t>
            </a:r>
            <a:r>
              <a:rPr lang="en-US" dirty="0">
                <a:solidFill>
                  <a:schemeClr val="tx1"/>
                </a:solidFill>
              </a:rPr>
              <a:t>that </a:t>
            </a:r>
            <a:r>
              <a:rPr lang="en-US" dirty="0" smtClean="0">
                <a:solidFill>
                  <a:schemeClr val="tx1"/>
                </a:solidFill>
              </a:rPr>
              <a:t>matches the aim of describing the </a:t>
            </a:r>
            <a:r>
              <a:rPr lang="en-US" dirty="0">
                <a:solidFill>
                  <a:schemeClr val="tx1"/>
                </a:solidFill>
              </a:rPr>
              <a:t>situations in the EU </a:t>
            </a:r>
            <a:r>
              <a:rPr lang="en-US" dirty="0" smtClean="0">
                <a:solidFill>
                  <a:schemeClr val="tx1"/>
                </a:solidFill>
              </a:rPr>
              <a:t>member states </a:t>
            </a:r>
            <a:r>
              <a:rPr lang="en-US" dirty="0" smtClean="0"/>
              <a:t>														</a:t>
            </a:r>
            <a:endParaRPr lang="de-DE" altLang="de-DE" sz="180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en-US" altLang="de-DE" dirty="0" smtClean="0">
              <a:latin typeface="Arial" charset="0"/>
              <a:cs typeface="Arial" charset="0"/>
            </a:endParaRPr>
          </a:p>
          <a:p>
            <a:pPr marL="0" indent="0">
              <a:buClr>
                <a:schemeClr val="bg2">
                  <a:lumMod val="75000"/>
                </a:schemeClr>
              </a:buClr>
              <a:defRPr/>
            </a:pPr>
            <a:endParaRPr lang="en-GB" altLang="de-DE" sz="4000" dirty="0" smtClean="0">
              <a:latin typeface="Arial" charset="0"/>
              <a:cs typeface="Arial" charset="0"/>
            </a:endParaRPr>
          </a:p>
        </p:txBody>
      </p:sp>
      <p:sp>
        <p:nvSpPr>
          <p:cNvPr id="16388" name="Foliennummernplatzhalt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F5511B6-51E1-454B-8906-B7795FBDC2D2}" type="slidenum">
              <a:rPr lang="fr-CA" altLang="de-DE" smtClean="0"/>
              <a:pPr/>
              <a:t>5</a:t>
            </a:fld>
            <a:endParaRPr lang="fr-CA" altLang="de-DE" dirty="0" smtClean="0"/>
          </a:p>
        </p:txBody>
      </p:sp>
      <p:sp>
        <p:nvSpPr>
          <p:cNvPr id="16389" name="Textfeld 1"/>
          <p:cNvSpPr txBox="1">
            <a:spLocks noChangeArrowheads="1"/>
          </p:cNvSpPr>
          <p:nvPr/>
        </p:nvSpPr>
        <p:spPr bwMode="auto">
          <a:xfrm>
            <a:off x="1871663" y="6875463"/>
            <a:ext cx="1640193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rgbClr val="78B832"/>
                </a:solidFill>
                <a:latin typeface="+mn-lt"/>
              </a:rPr>
              <a:t>AKIS </a:t>
            </a:r>
            <a:r>
              <a:rPr lang="de-DE" altLang="de-DE" dirty="0" err="1" smtClean="0">
                <a:solidFill>
                  <a:srgbClr val="78B832"/>
                </a:solidFill>
                <a:latin typeface="+mn-lt"/>
              </a:rPr>
              <a:t>concepts</a:t>
            </a:r>
            <a:endParaRPr lang="de-DE" altLang="de-DE" dirty="0">
              <a:solidFill>
                <a:srgbClr val="78B832"/>
              </a:solidFill>
              <a:latin typeface="+mn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264448" y="6709316"/>
            <a:ext cx="2148345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de-DE" sz="1600" dirty="0"/>
              <a:t>(</a:t>
            </a:r>
            <a:r>
              <a:rPr lang="de-DE" altLang="de-DE" sz="1600" dirty="0" err="1"/>
              <a:t>Labarthe</a:t>
            </a:r>
            <a:r>
              <a:rPr lang="de-DE" altLang="de-DE" sz="1600" dirty="0"/>
              <a:t> et al. 2013)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3217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83928" y="179437"/>
            <a:ext cx="7953375" cy="1260475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 anchor="t"/>
          <a:lstStyle/>
          <a:p>
            <a:pPr eaLnBrk="1" hangingPunct="1"/>
            <a:r>
              <a:rPr lang="en-GB" altLang="de-DE" b="1" dirty="0" smtClean="0">
                <a:solidFill>
                  <a:srgbClr val="669900"/>
                </a:solidFill>
                <a:latin typeface="Arial" charset="0"/>
                <a:cs typeface="Arial" charset="0"/>
              </a:rPr>
              <a:t>How do we understand </a:t>
            </a:r>
            <a:br>
              <a:rPr lang="en-GB" altLang="de-DE" b="1" dirty="0" smtClean="0">
                <a:solidFill>
                  <a:srgbClr val="669900"/>
                </a:solidFill>
                <a:latin typeface="Arial" charset="0"/>
                <a:cs typeface="Arial" charset="0"/>
              </a:rPr>
            </a:br>
            <a:r>
              <a:rPr lang="en-GB" altLang="de-DE" b="1" dirty="0" smtClean="0">
                <a:solidFill>
                  <a:srgbClr val="669900"/>
                </a:solidFill>
                <a:latin typeface="Arial" charset="0"/>
                <a:cs typeface="Arial" charset="0"/>
              </a:rPr>
              <a:t>‘Advisory Services’?</a:t>
            </a:r>
            <a:r>
              <a:rPr lang="de-DE" altLang="de-DE" dirty="0"/>
              <a:t> </a:t>
            </a:r>
            <a:br>
              <a:rPr lang="de-DE" altLang="de-DE" dirty="0"/>
            </a:br>
            <a:endParaRPr lang="en-GB" altLang="de-DE" b="1" dirty="0" smtClean="0">
              <a:solidFill>
                <a:srgbClr val="669900"/>
              </a:solidFill>
              <a:latin typeface="Arial" charset="0"/>
              <a:cs typeface="Arial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367904" y="1768475"/>
            <a:ext cx="8424936" cy="4529138"/>
          </a:xfrm>
        </p:spPr>
        <p:txBody>
          <a:bodyPr anchor="ctr"/>
          <a:lstStyle/>
          <a:p>
            <a:pPr marL="0" indent="0" algn="just" eaLnBrk="1" hangingPunct="1">
              <a:lnSpc>
                <a:spcPct val="114000"/>
              </a:lnSpc>
              <a:buClr>
                <a:schemeClr val="bg2">
                  <a:lumMod val="75000"/>
                </a:schemeClr>
              </a:buClr>
              <a:buNone/>
            </a:pPr>
            <a:r>
              <a:rPr lang="en-US" altLang="de-DE" dirty="0">
                <a:cs typeface="Arial" charset="0"/>
              </a:rPr>
              <a:t>Agricultural advisory services </a:t>
            </a:r>
            <a:endParaRPr lang="en-US" altLang="de-DE" dirty="0" smtClean="0">
              <a:cs typeface="Arial" charset="0"/>
            </a:endParaRPr>
          </a:p>
          <a:p>
            <a:pPr algn="just" eaLnBrk="1" hangingPunct="1">
              <a:lnSpc>
                <a:spcPct val="114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de-DE" dirty="0" smtClean="0">
                <a:cs typeface="Arial" charset="0"/>
              </a:rPr>
              <a:t>… as </a:t>
            </a:r>
            <a:r>
              <a:rPr lang="en-US" altLang="de-DE" dirty="0">
                <a:cs typeface="Arial" charset="0"/>
              </a:rPr>
              <a:t>the entire set of </a:t>
            </a:r>
            <a:r>
              <a:rPr lang="en-US" altLang="de-DE" dirty="0" err="1" smtClean="0">
                <a:cs typeface="Arial" charset="0"/>
              </a:rPr>
              <a:t>organisations</a:t>
            </a:r>
            <a:r>
              <a:rPr lang="en-US" altLang="de-DE" dirty="0" smtClean="0">
                <a:cs typeface="Arial" charset="0"/>
              </a:rPr>
              <a:t> </a:t>
            </a:r>
            <a:r>
              <a:rPr lang="en-US" altLang="de-DE" dirty="0">
                <a:cs typeface="Arial" charset="0"/>
              </a:rPr>
              <a:t>that will enable </a:t>
            </a:r>
            <a:r>
              <a:rPr lang="en-US" altLang="de-DE" dirty="0" smtClean="0">
                <a:cs typeface="Arial" charset="0"/>
              </a:rPr>
              <a:t>farmers </a:t>
            </a:r>
            <a:r>
              <a:rPr lang="en-US" altLang="de-DE" dirty="0">
                <a:cs typeface="Arial" charset="0"/>
              </a:rPr>
              <a:t>to co-produce farm-level solutions by establishing service relationships with advisers </a:t>
            </a:r>
            <a:r>
              <a:rPr lang="en-US" altLang="de-DE" dirty="0" smtClean="0">
                <a:cs typeface="Arial" charset="0"/>
              </a:rPr>
              <a:t>to </a:t>
            </a:r>
            <a:r>
              <a:rPr lang="en-US" altLang="de-DE" dirty="0">
                <a:cs typeface="Arial" charset="0"/>
              </a:rPr>
              <a:t>produce knowledge and enhance </a:t>
            </a:r>
            <a:r>
              <a:rPr lang="en-US" altLang="de-DE" dirty="0" smtClean="0">
                <a:cs typeface="Arial" charset="0"/>
              </a:rPr>
              <a:t>skills …</a:t>
            </a:r>
            <a:endParaRPr lang="en-US" altLang="de-DE" dirty="0">
              <a:cs typeface="Arial" charset="0"/>
            </a:endParaRPr>
          </a:p>
          <a:p>
            <a:pPr marL="457200" indent="-457200" algn="just" eaLnBrk="1" hangingPunct="1">
              <a:lnSpc>
                <a:spcPct val="114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de-DE" dirty="0" smtClean="0">
                <a:cs typeface="Arial" charset="0"/>
              </a:rPr>
              <a:t>A </a:t>
            </a:r>
            <a:r>
              <a:rPr lang="en-US" altLang="de-DE" dirty="0">
                <a:cs typeface="Arial" charset="0"/>
              </a:rPr>
              <a:t>clear </a:t>
            </a:r>
            <a:r>
              <a:rPr lang="en-US" altLang="de-DE" dirty="0" smtClean="0">
                <a:cs typeface="Arial" charset="0"/>
              </a:rPr>
              <a:t>understanding of </a:t>
            </a:r>
            <a:r>
              <a:rPr lang="en-US" altLang="de-DE" dirty="0">
                <a:cs typeface="Arial" charset="0"/>
              </a:rPr>
              <a:t>the </a:t>
            </a:r>
            <a:r>
              <a:rPr lang="en-US" altLang="de-DE" dirty="0" smtClean="0">
                <a:cs typeface="Arial" charset="0"/>
              </a:rPr>
              <a:t>activity providing infrastructures, </a:t>
            </a:r>
            <a:r>
              <a:rPr lang="en-US" altLang="de-DE" dirty="0">
                <a:cs typeface="Arial" charset="0"/>
              </a:rPr>
              <a:t>but not a normative view about the aim, governance, funding and methods of these services…</a:t>
            </a:r>
          </a:p>
          <a:p>
            <a:pPr marL="0" indent="0">
              <a:lnSpc>
                <a:spcPct val="114000"/>
              </a:lnSpc>
              <a:defRPr/>
            </a:pPr>
            <a:endParaRPr lang="en-GB" altLang="de-DE" dirty="0" smtClean="0">
              <a:cs typeface="Arial" charset="0"/>
            </a:endParaRPr>
          </a:p>
        </p:txBody>
      </p:sp>
      <p:sp>
        <p:nvSpPr>
          <p:cNvPr id="16388" name="Foliennummernplatzhalt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F5511B6-51E1-454B-8906-B7795FBDC2D2}" type="slidenum">
              <a:rPr lang="fr-CA" altLang="de-DE" smtClean="0"/>
              <a:pPr/>
              <a:t>6</a:t>
            </a:fld>
            <a:endParaRPr lang="fr-CA" altLang="de-DE" smtClean="0"/>
          </a:p>
        </p:txBody>
      </p:sp>
      <p:sp>
        <p:nvSpPr>
          <p:cNvPr id="16389" name="Textfeld 1"/>
          <p:cNvSpPr txBox="1">
            <a:spLocks noChangeArrowheads="1"/>
          </p:cNvSpPr>
          <p:nvPr/>
        </p:nvSpPr>
        <p:spPr bwMode="auto">
          <a:xfrm>
            <a:off x="1871663" y="6875463"/>
            <a:ext cx="1640193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rgbClr val="78B832"/>
                </a:solidFill>
                <a:latin typeface="+mn-lt"/>
              </a:rPr>
              <a:t>AKIS </a:t>
            </a:r>
            <a:r>
              <a:rPr lang="de-DE" altLang="de-DE" dirty="0" err="1" smtClean="0">
                <a:solidFill>
                  <a:srgbClr val="78B832"/>
                </a:solidFill>
                <a:latin typeface="+mn-lt"/>
              </a:rPr>
              <a:t>concepts</a:t>
            </a:r>
            <a:endParaRPr lang="de-DE" altLang="de-DE" dirty="0">
              <a:solidFill>
                <a:srgbClr val="78B832"/>
              </a:solidFill>
              <a:latin typeface="+mn-lt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832400" y="6756161"/>
            <a:ext cx="2148345" cy="321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600" dirty="0"/>
              <a:t>(</a:t>
            </a:r>
            <a:r>
              <a:rPr lang="de-DE" altLang="de-DE" sz="1600" dirty="0" err="1"/>
              <a:t>Labarthe</a:t>
            </a:r>
            <a:r>
              <a:rPr lang="de-DE" altLang="de-DE" sz="1600" dirty="0"/>
              <a:t> et al. 2013)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2332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altLang="de-DE" b="1" dirty="0" smtClean="0">
                <a:solidFill>
                  <a:srgbClr val="669900"/>
                </a:solidFill>
                <a:latin typeface="Arial" charset="0"/>
                <a:cs typeface="Arial" charset="0"/>
              </a:rPr>
              <a:t>PRO AKIS activities and outputs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389105" y="1547589"/>
            <a:ext cx="8217071" cy="4529138"/>
          </a:xfrm>
        </p:spPr>
        <p:txBody>
          <a:bodyPr/>
          <a:lstStyle/>
          <a:p>
            <a:pPr marL="457200" indent="-457200" algn="just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de-DE" sz="2400" dirty="0" smtClean="0">
                <a:solidFill>
                  <a:schemeClr val="tx1"/>
                </a:solidFill>
                <a:cs typeface="Arial" charset="0"/>
              </a:rPr>
              <a:t>Conceptual framework for the assessment of AKIS </a:t>
            </a:r>
            <a:endParaRPr lang="de-DE" altLang="de-DE" sz="2400" dirty="0" smtClean="0">
              <a:solidFill>
                <a:schemeClr val="tx1"/>
              </a:solidFill>
              <a:cs typeface="Arial" charset="0"/>
            </a:endParaRPr>
          </a:p>
          <a:p>
            <a:pPr marL="457200" indent="-457200"/>
            <a:r>
              <a:rPr lang="en-US" altLang="de-DE" sz="2400" dirty="0" smtClean="0">
                <a:solidFill>
                  <a:schemeClr val="tx1"/>
                </a:solidFill>
                <a:cs typeface="Arial" charset="0"/>
              </a:rPr>
              <a:t>Inventory of the AKIS institutions and interactions in the EU-27, </a:t>
            </a:r>
            <a:r>
              <a:rPr lang="en-US" dirty="0"/>
              <a:t>consisting of national reports and a searchable database</a:t>
            </a:r>
            <a:br>
              <a:rPr lang="en-US" dirty="0"/>
            </a:br>
            <a:endParaRPr lang="en-US" altLang="de-DE" sz="2400" dirty="0" smtClean="0">
              <a:solidFill>
                <a:schemeClr val="tx1"/>
              </a:solidFill>
              <a:cs typeface="Arial" charset="0"/>
            </a:endParaRPr>
          </a:p>
          <a:p>
            <a:pPr marL="457200" indent="-457200" algn="just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altLang="de-DE" dirty="0">
              <a:solidFill>
                <a:schemeClr val="tx1"/>
              </a:solidFill>
              <a:cs typeface="Arial" charset="0"/>
            </a:endParaRPr>
          </a:p>
          <a:p>
            <a:pPr marL="457200" indent="-457200" algn="just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altLang="de-DE" sz="2400" dirty="0" smtClean="0">
              <a:solidFill>
                <a:schemeClr val="tx1"/>
              </a:solidFill>
              <a:cs typeface="Arial" charset="0"/>
            </a:endParaRPr>
          </a:p>
          <a:p>
            <a:pPr marL="457200" indent="-457200" algn="just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de-DE" sz="2400" dirty="0" smtClean="0">
                <a:solidFill>
                  <a:schemeClr val="tx1"/>
                </a:solidFill>
                <a:cs typeface="Arial" charset="0"/>
              </a:rPr>
              <a:t>Comparative Analyses of challenges for European AKIS through 12 case studies</a:t>
            </a:r>
            <a:endParaRPr lang="de-DE" altLang="de-DE" sz="2400" dirty="0" smtClean="0">
              <a:solidFill>
                <a:schemeClr val="tx1"/>
              </a:solidFill>
              <a:cs typeface="Arial" charset="0"/>
            </a:endParaRPr>
          </a:p>
          <a:p>
            <a:pPr marL="457200" indent="-457200" algn="just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de-DE" sz="2400" dirty="0" smtClean="0">
                <a:solidFill>
                  <a:schemeClr val="tx1"/>
                </a:solidFill>
                <a:cs typeface="Arial" charset="0"/>
              </a:rPr>
              <a:t>Policy recommendations for European AKIS</a:t>
            </a:r>
            <a:endParaRPr lang="de-DE" altLang="de-DE" sz="24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364" name="Foliennummernplatzhalt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BC04922-4203-46CA-BCE9-21A968D0357E}" type="slidenum">
              <a:rPr lang="fr-CA" altLang="de-DE" smtClean="0"/>
              <a:pPr/>
              <a:t>7</a:t>
            </a:fld>
            <a:endParaRPr lang="fr-CA" altLang="de-DE" smtClean="0"/>
          </a:p>
        </p:txBody>
      </p:sp>
      <p:sp>
        <p:nvSpPr>
          <p:cNvPr id="15366" name="Textfeld 1"/>
          <p:cNvSpPr txBox="1">
            <a:spLocks noChangeArrowheads="1"/>
          </p:cNvSpPr>
          <p:nvPr/>
        </p:nvSpPr>
        <p:spPr bwMode="auto">
          <a:xfrm>
            <a:off x="1871663" y="6875463"/>
            <a:ext cx="2016899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 smtClean="0">
                <a:solidFill>
                  <a:srgbClr val="78B832"/>
                </a:solidFill>
                <a:latin typeface="+mn-lt"/>
              </a:rPr>
              <a:t>PRO AKIS </a:t>
            </a:r>
            <a:r>
              <a:rPr lang="de-DE" altLang="de-DE" dirty="0" err="1" smtClean="0">
                <a:solidFill>
                  <a:srgbClr val="78B832"/>
                </a:solidFill>
                <a:latin typeface="+mn-lt"/>
              </a:rPr>
              <a:t>outputs</a:t>
            </a:r>
            <a:endParaRPr lang="de-DE" altLang="de-DE" dirty="0">
              <a:solidFill>
                <a:srgbClr val="78B832"/>
              </a:solidFill>
              <a:latin typeface="+mn-lt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1208113" y="3275781"/>
            <a:ext cx="8568952" cy="1512168"/>
            <a:chOff x="1223888" y="2915741"/>
            <a:chExt cx="8496944" cy="1296144"/>
          </a:xfrm>
        </p:grpSpPr>
        <p:sp>
          <p:nvSpPr>
            <p:cNvPr id="2" name="Abgerundetes Rechteck 1"/>
            <p:cNvSpPr/>
            <p:nvPr/>
          </p:nvSpPr>
          <p:spPr bwMode="auto">
            <a:xfrm>
              <a:off x="1223888" y="2915741"/>
              <a:ext cx="8496944" cy="1296144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endParaRP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1551433" y="3023294"/>
              <a:ext cx="7953375" cy="104457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42900" indent="-342900" algn="l" defTabSz="449263" rtl="0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449263" rtl="0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30188" algn="l" defTabSz="449263" rtl="0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449263" rtl="0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449263" rtl="0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449263" rtl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ea typeface="+mn-ea"/>
                </a:defRPr>
              </a:lvl6pPr>
              <a:lvl7pPr marL="2971800" indent="-228600" algn="l" defTabSz="449263" rtl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ea typeface="+mn-ea"/>
                </a:defRPr>
              </a:lvl7pPr>
              <a:lvl8pPr marL="3429000" indent="-228600" algn="l" defTabSz="449263" rtl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ea typeface="+mn-ea"/>
                </a:defRPr>
              </a:lvl8pPr>
              <a:lvl9pPr marL="3886200" indent="-228600" algn="l" defTabSz="449263" rtl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defRPr/>
              </a:pPr>
              <a:r>
                <a:rPr lang="en-US" altLang="de-DE" sz="2400" b="1" kern="0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Aim of the inventory: </a:t>
              </a:r>
              <a:r>
                <a:rPr lang="en-US" altLang="de-DE" sz="2400" kern="0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create an overview on advisory systems in the EU given their recent political attention and the drastic institutional changes they undergo</a:t>
              </a:r>
              <a:endParaRPr lang="de-DE" altLang="de-DE" sz="2400" b="1" kern="0" dirty="0" smtClean="0">
                <a:solidFill>
                  <a:schemeClr val="tx1"/>
                </a:solidFill>
                <a:latin typeface="+mn-lt"/>
                <a:cs typeface="Arial" charset="0"/>
              </a:endParaRPr>
            </a:p>
          </p:txBody>
        </p:sp>
      </p:grpSp>
      <p:cxnSp>
        <p:nvCxnSpPr>
          <p:cNvPr id="9" name="Gerade Verbindung 8"/>
          <p:cNvCxnSpPr/>
          <p:nvPr/>
        </p:nvCxnSpPr>
        <p:spPr bwMode="auto">
          <a:xfrm>
            <a:off x="0" y="1259557"/>
            <a:ext cx="100806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5258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5"/>
          <p:cNvSpPr>
            <a:spLocks noGrp="1"/>
          </p:cNvSpPr>
          <p:nvPr>
            <p:ph idx="1"/>
          </p:nvPr>
        </p:nvSpPr>
        <p:spPr>
          <a:xfrm>
            <a:off x="1439863" y="1619250"/>
            <a:ext cx="7953375" cy="4529138"/>
          </a:xfrm>
        </p:spPr>
        <p:txBody>
          <a:bodyPr/>
          <a:lstStyle/>
          <a:p>
            <a:pPr marL="457200" indent="-457200" algn="just">
              <a:lnSpc>
                <a:spcPct val="114000"/>
              </a:lnSpc>
              <a:buClr>
                <a:srgbClr val="92D050"/>
              </a:buClr>
            </a:pPr>
            <a:r>
              <a:rPr lang="en-GB" altLang="de-DE" sz="2600" dirty="0">
                <a:cs typeface="Arial" charset="0"/>
              </a:rPr>
              <a:t>Raising of awareness for AKIS in EU-27</a:t>
            </a:r>
          </a:p>
          <a:p>
            <a:pPr marL="457200" indent="-457200" algn="just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en-GB" altLang="de-DE" sz="2600" dirty="0" smtClean="0">
                <a:cs typeface="Arial" charset="0"/>
              </a:rPr>
              <a:t>Recommendations on ‘how to strengthen (F)AS’</a:t>
            </a:r>
          </a:p>
          <a:p>
            <a:pPr marL="457200" indent="-457200" algn="just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en-GB" altLang="de-DE" sz="2600" dirty="0" smtClean="0">
                <a:cs typeface="Arial" charset="0"/>
              </a:rPr>
              <a:t>Enrich discussion about networks and operational groups in the EIP</a:t>
            </a:r>
          </a:p>
          <a:p>
            <a:pPr marL="457200" indent="-457200" algn="just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en-GB" altLang="de-DE" sz="2600" dirty="0" smtClean="0">
                <a:cs typeface="Arial" charset="0"/>
              </a:rPr>
              <a:t>Support for social cohesion in rural areas through information on knowledge flows among different types of farms</a:t>
            </a:r>
          </a:p>
          <a:p>
            <a:pPr marL="457200" indent="-457200" algn="just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en-GB" altLang="de-DE" sz="2600" dirty="0" smtClean="0">
                <a:cs typeface="Arial" charset="0"/>
              </a:rPr>
              <a:t>Tested methods for structured AKIS stakeholder involvement </a:t>
            </a:r>
          </a:p>
        </p:txBody>
      </p:sp>
      <p:cxnSp>
        <p:nvCxnSpPr>
          <p:cNvPr id="4" name="Gerade Verbindung 3"/>
          <p:cNvCxnSpPr/>
          <p:nvPr/>
        </p:nvCxnSpPr>
        <p:spPr bwMode="auto">
          <a:xfrm>
            <a:off x="0" y="1259557"/>
            <a:ext cx="100806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itle 1"/>
          <p:cNvSpPr txBox="1">
            <a:spLocks/>
          </p:cNvSpPr>
          <p:nvPr/>
        </p:nvSpPr>
        <p:spPr bwMode="auto">
          <a:xfrm>
            <a:off x="1619250" y="301625"/>
            <a:ext cx="79533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2pPr>
            <a:lvl3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3pPr>
            <a:lvl4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4pPr>
            <a:lvl5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5pPr>
            <a:lvl6pPr marL="2514600" indent="-228600" algn="ctr" defTabSz="449263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6pPr>
            <a:lvl7pPr marL="2971800" indent="-228600" algn="ctr" defTabSz="449263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7pPr>
            <a:lvl8pPr marL="3429000" indent="-228600" algn="ctr" defTabSz="449263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8pPr>
            <a:lvl9pPr marL="3886200" indent="-228600" algn="ctr" defTabSz="449263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9pPr>
          </a:lstStyle>
          <a:p>
            <a:r>
              <a:rPr lang="en-GB" altLang="de-DE" b="1" kern="0" dirty="0" smtClean="0">
                <a:solidFill>
                  <a:srgbClr val="669900"/>
                </a:solidFill>
                <a:latin typeface="Arial" charset="0"/>
                <a:cs typeface="Arial" charset="0"/>
              </a:rPr>
              <a:t>Expected impacts</a:t>
            </a:r>
          </a:p>
        </p:txBody>
      </p:sp>
      <p:sp>
        <p:nvSpPr>
          <p:cNvPr id="10" name="Foliennummernplatzhalter 1"/>
          <p:cNvSpPr txBox="1">
            <a:spLocks/>
          </p:cNvSpPr>
          <p:nvPr/>
        </p:nvSpPr>
        <p:spPr>
          <a:xfrm>
            <a:off x="7224713" y="6823794"/>
            <a:ext cx="2352675" cy="401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SimSun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+mn-cs"/>
              </a:defRPr>
            </a:lvl9pPr>
          </a:lstStyle>
          <a:p>
            <a:fld id="{DBC04922-4203-46CA-BCE9-21A968D0357E}" type="slidenum">
              <a:rPr lang="fr-CA" altLang="de-DE" smtClean="0"/>
              <a:pPr/>
              <a:t>8</a:t>
            </a:fld>
            <a:endParaRPr lang="fr-CA" altLang="de-DE" dirty="0" smtClean="0"/>
          </a:p>
        </p:txBody>
      </p:sp>
      <p:sp>
        <p:nvSpPr>
          <p:cNvPr id="11" name="Textfeld 1"/>
          <p:cNvSpPr txBox="1">
            <a:spLocks noChangeArrowheads="1"/>
          </p:cNvSpPr>
          <p:nvPr/>
        </p:nvSpPr>
        <p:spPr bwMode="auto">
          <a:xfrm>
            <a:off x="1871663" y="6875463"/>
            <a:ext cx="2016899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 smtClean="0">
                <a:solidFill>
                  <a:srgbClr val="78B832"/>
                </a:solidFill>
                <a:latin typeface="+mn-lt"/>
              </a:rPr>
              <a:t>PRO AKIS </a:t>
            </a:r>
            <a:r>
              <a:rPr lang="de-DE" altLang="de-DE" dirty="0" err="1" smtClean="0">
                <a:solidFill>
                  <a:srgbClr val="78B832"/>
                </a:solidFill>
                <a:latin typeface="+mn-lt"/>
              </a:rPr>
              <a:t>outputs</a:t>
            </a:r>
            <a:endParaRPr lang="de-DE" altLang="de-DE" dirty="0">
              <a:solidFill>
                <a:srgbClr val="78B83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71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1593428" y="107429"/>
            <a:ext cx="7953375" cy="143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2pPr>
            <a:lvl3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3pPr>
            <a:lvl4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4pPr>
            <a:lvl5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5pPr>
            <a:lvl6pPr marL="2514600" indent="-228600" algn="ctr" defTabSz="449263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6pPr>
            <a:lvl7pPr marL="2971800" indent="-228600" algn="ctr" defTabSz="449263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7pPr>
            <a:lvl8pPr marL="3429000" indent="-228600" algn="ctr" defTabSz="449263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8pPr>
            <a:lvl9pPr marL="3886200" indent="-228600" algn="ctr" defTabSz="449263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9pPr>
          </a:lstStyle>
          <a:p>
            <a:pPr algn="ctr"/>
            <a:r>
              <a:rPr lang="en-GB" altLang="de-DE" b="1" dirty="0">
                <a:solidFill>
                  <a:srgbClr val="669900"/>
                </a:solidFill>
              </a:rPr>
              <a:t>The Diversity of European AKIS</a:t>
            </a:r>
            <a:br>
              <a:rPr lang="en-GB" altLang="de-DE" b="1" dirty="0">
                <a:solidFill>
                  <a:srgbClr val="669900"/>
                </a:solidFill>
              </a:rPr>
            </a:br>
            <a:r>
              <a:rPr lang="en-GB" altLang="de-DE" b="1" dirty="0">
                <a:solidFill>
                  <a:srgbClr val="669900"/>
                </a:solidFill>
              </a:rPr>
              <a:t>- </a:t>
            </a:r>
            <a:r>
              <a:rPr lang="en-GB" altLang="de-DE" b="1" dirty="0" smtClean="0">
                <a:solidFill>
                  <a:srgbClr val="669900"/>
                </a:solidFill>
              </a:rPr>
              <a:t>a visual appraisal</a:t>
            </a:r>
            <a:endParaRPr lang="en-GB" altLang="de-DE" b="1" kern="0" dirty="0" smtClean="0">
              <a:solidFill>
                <a:srgbClr val="6699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oliennummernplatzhalt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BC04922-4203-46CA-BCE9-21A968D0357E}" type="slidenum">
              <a:rPr lang="fr-CA" altLang="de-DE" smtClean="0"/>
              <a:pPr/>
              <a:t>9</a:t>
            </a:fld>
            <a:endParaRPr lang="fr-CA" altLang="de-DE" smtClean="0"/>
          </a:p>
        </p:txBody>
      </p:sp>
      <p:sp>
        <p:nvSpPr>
          <p:cNvPr id="12" name="Textfeld 1"/>
          <p:cNvSpPr txBox="1">
            <a:spLocks noChangeArrowheads="1"/>
          </p:cNvSpPr>
          <p:nvPr/>
        </p:nvSpPr>
        <p:spPr bwMode="auto">
          <a:xfrm>
            <a:off x="6508384" y="5868069"/>
            <a:ext cx="3210944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rgbClr val="78B832"/>
                </a:solidFill>
                <a:latin typeface="+mn-lt"/>
              </a:rPr>
              <a:t>AKIS in </a:t>
            </a:r>
            <a:r>
              <a:rPr lang="de-DE" altLang="de-DE" dirty="0" smtClean="0">
                <a:solidFill>
                  <a:srgbClr val="78B832"/>
                </a:solidFill>
                <a:latin typeface="+mn-lt"/>
              </a:rPr>
              <a:t>Europe: </a:t>
            </a:r>
            <a:r>
              <a:rPr lang="de-DE" altLang="de-DE" dirty="0" err="1" smtClean="0">
                <a:solidFill>
                  <a:srgbClr val="78B832"/>
                </a:solidFill>
                <a:latin typeface="+mn-lt"/>
              </a:rPr>
              <a:t>the</a:t>
            </a:r>
            <a:r>
              <a:rPr lang="de-DE" altLang="de-DE" dirty="0" smtClean="0">
                <a:solidFill>
                  <a:srgbClr val="78B832"/>
                </a:solidFill>
                <a:latin typeface="+mn-lt"/>
              </a:rPr>
              <a:t> </a:t>
            </a:r>
            <a:r>
              <a:rPr lang="de-DE" altLang="de-DE" dirty="0" err="1" smtClean="0">
                <a:solidFill>
                  <a:srgbClr val="78B832"/>
                </a:solidFill>
                <a:latin typeface="+mn-lt"/>
              </a:rPr>
              <a:t>inventory</a:t>
            </a:r>
            <a:endParaRPr lang="de-DE" altLang="de-DE" dirty="0">
              <a:solidFill>
                <a:srgbClr val="78B832"/>
              </a:solidFill>
              <a:latin typeface="+mn-lt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602699" y="1483662"/>
            <a:ext cx="4388544" cy="2728223"/>
            <a:chOff x="602699" y="1483662"/>
            <a:chExt cx="4388544" cy="2728223"/>
          </a:xfrm>
        </p:grpSpPr>
        <p:pic>
          <p:nvPicPr>
            <p:cNvPr id="4" name="Obraz 19"/>
            <p:cNvPicPr>
              <a:picLocks noChangeAspect="1" noChangeArrowheads="1"/>
            </p:cNvPicPr>
            <p:nvPr/>
          </p:nvPicPr>
          <p:blipFill rotWithShape="1">
            <a:blip r:embed="rId4"/>
            <a:srcRect b="16775"/>
            <a:stretch/>
          </p:blipFill>
          <p:spPr bwMode="auto">
            <a:xfrm>
              <a:off x="602699" y="1483662"/>
              <a:ext cx="3120310" cy="272822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>
              <a:off x="3960192" y="2267669"/>
              <a:ext cx="1031051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Bulgaria</a:t>
              </a:r>
              <a:endParaRPr lang="de-DE" dirty="0" smtClean="0"/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5400056" y="1475581"/>
            <a:ext cx="4320776" cy="3590328"/>
            <a:chOff x="5400056" y="1475581"/>
            <a:chExt cx="4320776" cy="3590328"/>
          </a:xfrm>
        </p:grpSpPr>
        <p:pic>
          <p:nvPicPr>
            <p:cNvPr id="5" name="Image 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00056" y="1475581"/>
              <a:ext cx="4320776" cy="324036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feld 10"/>
            <p:cNvSpPr txBox="1"/>
            <p:nvPr/>
          </p:nvSpPr>
          <p:spPr>
            <a:xfrm>
              <a:off x="6457821" y="4715941"/>
              <a:ext cx="902811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France</a:t>
              </a: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689580" y="4357965"/>
            <a:ext cx="4930704" cy="3020207"/>
            <a:chOff x="689580" y="4357965"/>
            <a:chExt cx="4930704" cy="3020207"/>
          </a:xfrm>
        </p:grpSpPr>
        <p:pic>
          <p:nvPicPr>
            <p:cNvPr id="8" name="Grafik 7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631" y="4357965"/>
              <a:ext cx="3899653" cy="3020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13" name="Textfeld 12"/>
            <p:cNvSpPr txBox="1"/>
            <p:nvPr/>
          </p:nvSpPr>
          <p:spPr>
            <a:xfrm>
              <a:off x="689580" y="4890925"/>
              <a:ext cx="941283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Greece</a:t>
              </a:r>
              <a:endParaRPr lang="de-DE" dirty="0" smtClean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094042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NDDATAS" val="0"/>
  <p:tag name="SENDMETHODE" val="1"/>
  <p:tag name="SENDTO" val="demo@e-powervote.com"/>
  <p:tag name="PROGRAMID" val="0"/>
  <p:tag name="GROUPID" val="0"/>
  <p:tag name="USEQIDPERSO" val="-1"/>
  <p:tag name="PVXVOTES" val="4.9.99o"/>
  <p:tag name="SENDID" val="AT#1878787C5D39D85"/>
  <p:tag name="SENDPASS" val="AT#1CECECECECE8BAE98C6"/>
  <p:tag name="PXID" val="3"/>
  <p:tag name="SLIDEID" val="276"/>
  <p:tag name="NBSLIDES" val="9"/>
  <p:tag name="FILEPATH" val="D:\PRO AKIS\Organisation\presentations"/>
  <p:tag name="BOXDEFS" val="nb=5;b1=00001;n1=1;c1=0;w1=1;b2=00002;n2=2;c2=0;w2=1;b3=00003;n3=3;c3=0;w3=1;b4=00004;n4=4;c4=0;w4=1;b5=00005;n5=5;c5=0;w5=1;"/>
  <p:tag name="BOXCOLSHEADS" val="SyncPart=1¤SyncOrder=0¤T1=#¤W1=360¤Ct1=¤T2=*¤W2=1440¤Ct2=¤T3=C0¤W3=1440¤Ct3=¤"/>
  <p:tag name="BOXFILE" val="c:\powervote\Sessions\box.ini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spects for Farmers‘ Support: Advisory Services in European AKIS (PRO AKIS) (1)"/>
  <p:tag name="XCOPY" val="3.0"/>
  <p:tag name="SID" val="272"/>
  <p:tag name="PXID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el "/>
  <p:tag name="PXID" val="2"/>
  <p:tag name="SID" val="256"/>
</p:tagLst>
</file>

<file path=ppt/theme/theme1.xml><?xml version="1.0" encoding="utf-8"?>
<a:theme xmlns:a="http://schemas.openxmlformats.org/drawingml/2006/main" name="Standard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tandarddesign">
      <a:majorFont>
        <a:latin typeface="Tahoma"/>
        <a:ea typeface="SimSun"/>
        <a:cs typeface=""/>
      </a:majorFont>
      <a:minorFont>
        <a:latin typeface="Tahoma"/>
        <a:ea typeface="SimSun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1471</Words>
  <Application>Microsoft Office PowerPoint</Application>
  <PresentationFormat>Custom</PresentationFormat>
  <Paragraphs>227</Paragraphs>
  <Slides>22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Standarddesign</vt:lpstr>
      <vt:lpstr>1_Standarddesign</vt:lpstr>
      <vt:lpstr>PowerPoint Presentation</vt:lpstr>
      <vt:lpstr>Structure</vt:lpstr>
      <vt:lpstr>Some background information</vt:lpstr>
      <vt:lpstr>The political background</vt:lpstr>
      <vt:lpstr>How do we understand ‘AKIS’? </vt:lpstr>
      <vt:lpstr>How do we understand  ‘Advisory Services’?  </vt:lpstr>
      <vt:lpstr>PRO AKIS activities and outputs</vt:lpstr>
      <vt:lpstr>PowerPoint Presentation</vt:lpstr>
      <vt:lpstr>PowerPoint Presentation</vt:lpstr>
      <vt:lpstr>Positioning of European AKISs   - an attempt of systematisation </vt:lpstr>
      <vt:lpstr>Positioning of European AKIS in a two dimension matrix </vt:lpstr>
      <vt:lpstr>PowerPoint Presentation</vt:lpstr>
      <vt:lpstr>Results and conclusions from AKIS inventory </vt:lpstr>
      <vt:lpstr>PowerPoint Presentation</vt:lpstr>
      <vt:lpstr>The major target groups by dominant type of advisory service organisation </vt:lpstr>
      <vt:lpstr>Stakeholder involvement  in the AKIS analyses</vt:lpstr>
      <vt:lpstr>Who were the stakeholders involved?</vt:lpstr>
      <vt:lpstr>PowerPoint Presentation</vt:lpstr>
      <vt:lpstr>Who were the stakeholders involved?</vt:lpstr>
      <vt:lpstr>Findings emerging from discussions with stakeholders</vt:lpstr>
      <vt:lpstr>Observations and conclusions</vt:lpstr>
      <vt:lpstr>www.proakis.eu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Frank Schultz</dc:creator>
  <cp:lastModifiedBy>Rachel Creaney</cp:lastModifiedBy>
  <cp:revision>245</cp:revision>
  <cp:lastPrinted>2015-05-08T15:20:19Z</cp:lastPrinted>
  <dcterms:created xsi:type="dcterms:W3CDTF">2013-02-04T07:50:29Z</dcterms:created>
  <dcterms:modified xsi:type="dcterms:W3CDTF">2015-05-28T15:11:29Z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DF_LAST_URL">
    <vt:lpwstr>C:\Users\frank\Documents\My Dropbox\Bei Freunden\proakis\Vorlage.odp</vt:lpwstr>
  </property>
</Properties>
</file>